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6" r:id="rId2"/>
    <p:sldId id="277" r:id="rId3"/>
    <p:sldId id="278" r:id="rId4"/>
    <p:sldId id="279" r:id="rId5"/>
    <p:sldId id="281" r:id="rId6"/>
    <p:sldId id="283" r:id="rId7"/>
    <p:sldId id="282" r:id="rId8"/>
    <p:sldId id="280" r:id="rId9"/>
  </p:sldIdLst>
  <p:sldSz cx="9144000" cy="6858000" type="screen4x3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283" autoAdjust="0"/>
    <p:restoredTop sz="99885" autoAdjust="0"/>
  </p:normalViewPr>
  <p:slideViewPr>
    <p:cSldViewPr snapToGrid="0" snapToObjects="1">
      <p:cViewPr varScale="1">
        <p:scale>
          <a:sx n="169" d="100"/>
          <a:sy n="169" d="100"/>
        </p:scale>
        <p:origin x="216" y="1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E651-AF9F-8747-A5FF-0094A7FB9E6D}" type="datetimeFigureOut">
              <a:rPr kumimoji="1" lang="ja-JP" altLang="en-US" smtClean="0"/>
              <a:t>2021/6/29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A9AE4-1CC5-CD46-AB2E-4EF0A54082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5362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E651-AF9F-8747-A5FF-0094A7FB9E6D}" type="datetimeFigureOut">
              <a:rPr kumimoji="1" lang="ja-JP" altLang="en-US" smtClean="0"/>
              <a:t>2021/6/29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A9AE4-1CC5-CD46-AB2E-4EF0A54082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2817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E651-AF9F-8747-A5FF-0094A7FB9E6D}" type="datetimeFigureOut">
              <a:rPr kumimoji="1" lang="ja-JP" altLang="en-US" smtClean="0"/>
              <a:t>2021/6/29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A9AE4-1CC5-CD46-AB2E-4EF0A54082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2254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E651-AF9F-8747-A5FF-0094A7FB9E6D}" type="datetimeFigureOut">
              <a:rPr kumimoji="1" lang="ja-JP" altLang="en-US" smtClean="0"/>
              <a:t>2021/6/29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A9AE4-1CC5-CD46-AB2E-4EF0A54082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9385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E651-AF9F-8747-A5FF-0094A7FB9E6D}" type="datetimeFigureOut">
              <a:rPr kumimoji="1" lang="ja-JP" altLang="en-US" smtClean="0"/>
              <a:t>2021/6/29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A9AE4-1CC5-CD46-AB2E-4EF0A54082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23451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E651-AF9F-8747-A5FF-0094A7FB9E6D}" type="datetimeFigureOut">
              <a:rPr kumimoji="1" lang="ja-JP" altLang="en-US" smtClean="0"/>
              <a:t>2021/6/29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A9AE4-1CC5-CD46-AB2E-4EF0A54082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194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E651-AF9F-8747-A5FF-0094A7FB9E6D}" type="datetimeFigureOut">
              <a:rPr kumimoji="1" lang="ja-JP" altLang="en-US" smtClean="0"/>
              <a:t>2021/6/29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A9AE4-1CC5-CD46-AB2E-4EF0A54082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9744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E651-AF9F-8747-A5FF-0094A7FB9E6D}" type="datetimeFigureOut">
              <a:rPr kumimoji="1" lang="ja-JP" altLang="en-US" smtClean="0"/>
              <a:t>2021/6/29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A9AE4-1CC5-CD46-AB2E-4EF0A54082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8535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E651-AF9F-8747-A5FF-0094A7FB9E6D}" type="datetimeFigureOut">
              <a:rPr kumimoji="1" lang="ja-JP" altLang="en-US" smtClean="0"/>
              <a:t>2021/6/29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A9AE4-1CC5-CD46-AB2E-4EF0A54082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28772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E651-AF9F-8747-A5FF-0094A7FB9E6D}" type="datetimeFigureOut">
              <a:rPr kumimoji="1" lang="ja-JP" altLang="en-US" smtClean="0"/>
              <a:t>2021/6/29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A9AE4-1CC5-CD46-AB2E-4EF0A54082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88832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E651-AF9F-8747-A5FF-0094A7FB9E6D}" type="datetimeFigureOut">
              <a:rPr kumimoji="1" lang="ja-JP" altLang="en-US" smtClean="0"/>
              <a:t>2021/6/29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A9AE4-1CC5-CD46-AB2E-4EF0A54082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1175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20E651-AF9F-8747-A5FF-0094A7FB9E6D}" type="datetimeFigureOut">
              <a:rPr kumimoji="1" lang="ja-JP" altLang="en-US" smtClean="0"/>
              <a:t>2021/6/29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8A9AE4-1CC5-CD46-AB2E-4EF0A54082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3407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4783" y="42181"/>
            <a:ext cx="9139217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50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Lane</a:t>
            </a:r>
            <a:r>
              <a:rPr lang="en-US" altLang="ja-JP" sz="650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                         1                                2               3            4            5              6             7            8              9           10           11            12           13           14            15            16                              17</a:t>
            </a:r>
          </a:p>
          <a:p>
            <a:r>
              <a:rPr lang="ja-JP" altLang="en-US" sz="650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Sample</a:t>
            </a:r>
            <a:r>
              <a:rPr lang="en-US" altLang="ja-JP" sz="650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【</a:t>
            </a:r>
            <a:r>
              <a:rPr lang="ja-JP" altLang="en-US" sz="650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GeneLadder100(0.1</a:t>
            </a:r>
            <a:r>
              <a:rPr lang="ja-JP" altLang="en-US" sz="65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-2kb)</a:t>
            </a:r>
            <a:r>
              <a:rPr lang="en-US" altLang="ja-JP" sz="650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 】【</a:t>
            </a:r>
            <a:r>
              <a:rPr lang="ja-JP" altLang="en-US" sz="65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GAPDH</a:t>
            </a:r>
            <a:r>
              <a:rPr lang="en-US" altLang="ja-JP" sz="650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】【</a:t>
            </a:r>
            <a:r>
              <a:rPr lang="ja-JP" altLang="en-US" sz="65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ACTR3</a:t>
            </a:r>
            <a:r>
              <a:rPr lang="en-US" altLang="ja-JP" sz="650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】【</a:t>
            </a:r>
            <a:r>
              <a:rPr lang="ja-JP" altLang="en-US" sz="65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APP</a:t>
            </a:r>
            <a:r>
              <a:rPr lang="en-US" altLang="ja-JP" sz="650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】【</a:t>
            </a:r>
            <a:r>
              <a:rPr lang="ja-JP" altLang="en-US" sz="65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BEND3</a:t>
            </a:r>
            <a:r>
              <a:rPr lang="en-US" altLang="ja-JP" sz="650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】【</a:t>
            </a:r>
            <a:r>
              <a:rPr lang="ja-JP" altLang="en-US" sz="65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BRWD3</a:t>
            </a:r>
            <a:r>
              <a:rPr lang="en-US" altLang="ja-JP" sz="650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】【</a:t>
            </a:r>
            <a:r>
              <a:rPr lang="ja-JP" altLang="en-US" sz="65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FZD2</a:t>
            </a:r>
            <a:r>
              <a:rPr lang="en-US" altLang="ja-JP" sz="650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】【</a:t>
            </a:r>
            <a:r>
              <a:rPr lang="ja-JP" altLang="en-US" sz="65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H2AC6</a:t>
            </a:r>
            <a:r>
              <a:rPr lang="en-US" altLang="ja-JP" sz="650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】【</a:t>
            </a:r>
            <a:r>
              <a:rPr lang="ja-JP" altLang="en-US" sz="65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HCLS1</a:t>
            </a:r>
            <a:r>
              <a:rPr lang="en-US" altLang="ja-JP" sz="650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】【</a:t>
            </a:r>
            <a:r>
              <a:rPr lang="ja-JP" altLang="en-US" sz="65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HLTF</a:t>
            </a:r>
            <a:r>
              <a:rPr lang="en-US" altLang="ja-JP" sz="650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】【</a:t>
            </a:r>
            <a:r>
              <a:rPr lang="ja-JP" altLang="en-US" sz="65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LMCD1</a:t>
            </a:r>
            <a:r>
              <a:rPr lang="en-US" altLang="ja-JP" sz="650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】【</a:t>
            </a:r>
            <a:r>
              <a:rPr lang="ja-JP" altLang="en-US" sz="65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LOXL2</a:t>
            </a:r>
            <a:r>
              <a:rPr lang="en-US" altLang="ja-JP" sz="650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】【</a:t>
            </a:r>
            <a:r>
              <a:rPr lang="ja-JP" altLang="en-US" sz="65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OTX2</a:t>
            </a:r>
            <a:r>
              <a:rPr lang="en-US" altLang="ja-JP" sz="650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】【</a:t>
            </a:r>
            <a:r>
              <a:rPr lang="ja-JP" altLang="en-US" sz="65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PQBP1</a:t>
            </a:r>
            <a:r>
              <a:rPr lang="en-US" altLang="ja-JP" sz="650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】【</a:t>
            </a:r>
            <a:r>
              <a:rPr lang="ja-JP" altLang="en-US" sz="65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PSMB4</a:t>
            </a:r>
            <a:r>
              <a:rPr lang="en-US" altLang="ja-JP" sz="650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】【</a:t>
            </a:r>
            <a:r>
              <a:rPr lang="ja-JP" altLang="en-US" sz="65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SALL1</a:t>
            </a:r>
            <a:r>
              <a:rPr lang="en-US" altLang="ja-JP" sz="650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】【</a:t>
            </a:r>
            <a:r>
              <a:rPr lang="ja-JP" altLang="en-US" sz="650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GeneLadderWide1(</a:t>
            </a:r>
            <a:r>
              <a:rPr lang="ja-JP" altLang="en-US" sz="65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0.1-20 k</a:t>
            </a:r>
            <a:r>
              <a:rPr lang="en-US" altLang="ja-JP" sz="650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b</a:t>
            </a:r>
            <a:r>
              <a:rPr lang="ja-JP" altLang="en-US" sz="65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)</a:t>
            </a:r>
            <a:r>
              <a:rPr lang="en-US" altLang="ja-JP" sz="650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 】</a:t>
            </a:r>
            <a:endParaRPr kumimoji="1" lang="en-US" altLang="ja-JP" sz="650" dirty="0"/>
          </a:p>
        </p:txBody>
      </p:sp>
      <p:pic>
        <p:nvPicPr>
          <p:cNvPr id="2" name="図 1" descr="20210512192330FG-1.jpe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6" t="25761" r="2070" b="1825"/>
          <a:stretch/>
        </p:blipFill>
        <p:spPr>
          <a:xfrm>
            <a:off x="610550" y="531998"/>
            <a:ext cx="7920396" cy="4453273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855144" y="465279"/>
            <a:ext cx="78366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/>
              <a:t>1        2       3       4        5        6        7       8        9      10     11     12      13     14      15     16     17  </a:t>
            </a:r>
          </a:p>
        </p:txBody>
      </p:sp>
      <p:grpSp>
        <p:nvGrpSpPr>
          <p:cNvPr id="12" name="図形グループ 7">
            <a:extLst>
              <a:ext uri="{FF2B5EF4-FFF2-40B4-BE49-F238E27FC236}">
                <a16:creationId xmlns:a16="http://schemas.microsoft.com/office/drawing/2014/main" id="{849883A0-93ED-4845-82F3-D77D43CC4307}"/>
              </a:ext>
            </a:extLst>
          </p:cNvPr>
          <p:cNvGrpSpPr/>
          <p:nvPr/>
        </p:nvGrpSpPr>
        <p:grpSpPr>
          <a:xfrm>
            <a:off x="122110" y="5215781"/>
            <a:ext cx="1766524" cy="1569660"/>
            <a:chOff x="70466" y="2355598"/>
            <a:chExt cx="936958" cy="2636030"/>
          </a:xfrm>
        </p:grpSpPr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9DEA30CE-B24D-C243-8D8E-316A148E6EFF}"/>
                </a:ext>
              </a:extLst>
            </p:cNvPr>
            <p:cNvSpPr txBox="1"/>
            <p:nvPr/>
          </p:nvSpPr>
          <p:spPr>
            <a:xfrm>
              <a:off x="70466" y="2355598"/>
              <a:ext cx="699728" cy="2636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dirty="0"/>
                <a:t>▼PCR condition</a:t>
              </a:r>
            </a:p>
            <a:p>
              <a:endParaRPr lang="en-US" altLang="ja-JP" sz="1200" dirty="0"/>
            </a:p>
            <a:p>
              <a:r>
                <a:rPr lang="en-US" altLang="ja-JP" sz="1200" dirty="0"/>
                <a:t>95°C  30sec</a:t>
              </a:r>
            </a:p>
            <a:p>
              <a:r>
                <a:rPr kumimoji="1" lang="en-US" altLang="ja-JP" sz="1200" dirty="0"/>
                <a:t>↓</a:t>
              </a:r>
            </a:p>
            <a:p>
              <a:r>
                <a:rPr lang="en-US" altLang="ja-JP" sz="1200" dirty="0"/>
                <a:t>95°C  30sec</a:t>
              </a:r>
            </a:p>
            <a:p>
              <a:r>
                <a:rPr lang="en-US" altLang="ja-JP" sz="1200" dirty="0"/>
                <a:t>56</a:t>
              </a:r>
              <a:r>
                <a:rPr kumimoji="1" lang="en-US" altLang="ja-JP" sz="1200" dirty="0"/>
                <a:t>°C  45sec</a:t>
              </a:r>
            </a:p>
            <a:p>
              <a:r>
                <a:rPr lang="en-US" altLang="ja-JP" sz="1200" dirty="0"/>
                <a:t>↓</a:t>
              </a:r>
            </a:p>
            <a:p>
              <a:r>
                <a:rPr kumimoji="1" lang="en-US" altLang="ja-JP" sz="1200" dirty="0"/>
                <a:t>4</a:t>
              </a:r>
              <a:r>
                <a:rPr lang="en-US" altLang="ja-JP" sz="1200" dirty="0"/>
                <a:t>°C  Forever</a:t>
              </a:r>
              <a:endParaRPr kumimoji="1" lang="ja-JP" altLang="en-US" sz="1200" dirty="0"/>
            </a:p>
          </p:txBody>
        </p:sp>
        <p:sp>
          <p:nvSpPr>
            <p:cNvPr id="15" name="右中かっこ 14">
              <a:extLst>
                <a:ext uri="{FF2B5EF4-FFF2-40B4-BE49-F238E27FC236}">
                  <a16:creationId xmlns:a16="http://schemas.microsoft.com/office/drawing/2014/main" id="{1458BB5E-B668-AE4A-8145-90B2DE1F3796}"/>
                </a:ext>
              </a:extLst>
            </p:cNvPr>
            <p:cNvSpPr/>
            <p:nvPr/>
          </p:nvSpPr>
          <p:spPr>
            <a:xfrm>
              <a:off x="522928" y="3694207"/>
              <a:ext cx="108000" cy="604571"/>
            </a:xfrm>
            <a:prstGeom prst="rightBrac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9B1815A6-A1C6-2447-A0AC-DE3675B4F21B}"/>
                </a:ext>
              </a:extLst>
            </p:cNvPr>
            <p:cNvSpPr txBox="1"/>
            <p:nvPr/>
          </p:nvSpPr>
          <p:spPr>
            <a:xfrm>
              <a:off x="605020" y="3721550"/>
              <a:ext cx="402404" cy="4651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dirty="0"/>
                <a:t>40cycles</a:t>
              </a:r>
              <a:endParaRPr kumimoji="1" lang="ja-JP" altLang="en-US" sz="1200" dirty="0"/>
            </a:p>
          </p:txBody>
        </p:sp>
      </p:grp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349CA9B5-59D7-8D44-85E1-32970346A5A2}"/>
              </a:ext>
            </a:extLst>
          </p:cNvPr>
          <p:cNvSpPr txBox="1"/>
          <p:nvPr/>
        </p:nvSpPr>
        <p:spPr>
          <a:xfrm>
            <a:off x="1989840" y="5103673"/>
            <a:ext cx="3196578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/>
              <a:t>▼PCR reaction【</a:t>
            </a:r>
            <a:r>
              <a:rPr lang="ja-JP" altLang="en-US" sz="1200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KAPA_SYBR_FAST_qPCR</a:t>
            </a:r>
            <a:r>
              <a:rPr lang="en-US" altLang="ja-JP" sz="1200" dirty="0"/>
              <a:t>】</a:t>
            </a:r>
          </a:p>
          <a:p>
            <a:endParaRPr lang="en-US" altLang="ja-JP" sz="1200" dirty="0"/>
          </a:p>
          <a:p>
            <a:r>
              <a:rPr lang="ja-JP" altLang="en-US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Nuclease </a:t>
            </a:r>
            <a:r>
              <a:rPr lang="ja-JP" altLang="en-US" sz="120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free </a:t>
            </a:r>
            <a:r>
              <a:rPr lang="en-US" altLang="ja-JP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w</a:t>
            </a:r>
            <a:r>
              <a:rPr lang="ja-JP" altLang="en-US" sz="120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ater</a:t>
            </a:r>
            <a:r>
              <a:rPr lang="en-US" altLang="ja-JP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   _8ul</a:t>
            </a:r>
          </a:p>
          <a:p>
            <a:r>
              <a:rPr lang="ja-JP" altLang="en-US" sz="120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qPCR</a:t>
            </a:r>
            <a:r>
              <a:rPr lang="en-US" altLang="ja-JP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 </a:t>
            </a:r>
            <a:r>
              <a:rPr lang="ja-JP" altLang="en-US" sz="120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MasterMix</a:t>
            </a:r>
            <a:r>
              <a:rPr lang="en-US" altLang="ja-JP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        _12.5ul</a:t>
            </a:r>
          </a:p>
          <a:p>
            <a:r>
              <a:rPr lang="ja-JP" altLang="en-US" sz="120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ROX</a:t>
            </a:r>
            <a:r>
              <a:rPr lang="en-US" altLang="ja-JP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 </a:t>
            </a:r>
            <a:r>
              <a:rPr lang="ja-JP" altLang="en-US" sz="120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High</a:t>
            </a:r>
            <a:r>
              <a:rPr lang="en-US" altLang="ja-JP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 </a:t>
            </a:r>
            <a:r>
              <a:rPr lang="ja-JP" altLang="en-US" sz="120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(</a:t>
            </a:r>
            <a:r>
              <a:rPr lang="ja-JP" altLang="en-US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x50)</a:t>
            </a:r>
            <a:r>
              <a:rPr lang="en-US" altLang="ja-JP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           _0.5ul</a:t>
            </a:r>
            <a:endParaRPr kumimoji="1" lang="en-US" altLang="ja-JP" sz="1200" dirty="0">
              <a:solidFill>
                <a:srgbClr val="000000"/>
              </a:solidFill>
              <a:latin typeface="ＭＳ Ｐゴシック"/>
              <a:ea typeface="ＭＳ Ｐゴシック"/>
              <a:cs typeface="ＭＳ Ｐゴシック"/>
            </a:endParaRPr>
          </a:p>
          <a:p>
            <a:r>
              <a:rPr lang="ja-JP" altLang="en-US" sz="120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Forward</a:t>
            </a:r>
            <a:r>
              <a:rPr lang="en-US" altLang="ja-JP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 </a:t>
            </a:r>
            <a:r>
              <a:rPr lang="ja-JP" altLang="en-US" sz="120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Primer</a:t>
            </a:r>
            <a:r>
              <a:rPr lang="ja-JP" altLang="en-US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(10uM)</a:t>
            </a:r>
            <a:r>
              <a:rPr lang="en-US" altLang="ja-JP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  _1ul</a:t>
            </a:r>
          </a:p>
          <a:p>
            <a:r>
              <a:rPr lang="ja-JP" altLang="en-US" sz="120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Reverse</a:t>
            </a:r>
            <a:r>
              <a:rPr lang="en-US" altLang="ja-JP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 </a:t>
            </a:r>
            <a:r>
              <a:rPr lang="ja-JP" altLang="en-US" sz="120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Primer</a:t>
            </a:r>
            <a:r>
              <a:rPr lang="ja-JP" altLang="en-US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(10uM)</a:t>
            </a:r>
            <a:r>
              <a:rPr lang="en-US" altLang="ja-JP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  _1ul</a:t>
            </a:r>
            <a:endParaRPr kumimoji="1" lang="en-US" altLang="ja-JP" sz="1200" dirty="0">
              <a:solidFill>
                <a:srgbClr val="000000"/>
              </a:solidFill>
              <a:latin typeface="ＭＳ Ｐゴシック"/>
              <a:ea typeface="ＭＳ Ｐゴシック"/>
              <a:cs typeface="ＭＳ Ｐゴシック"/>
            </a:endParaRPr>
          </a:p>
          <a:p>
            <a:r>
              <a:rPr lang="ja-JP" altLang="en-US" sz="1200" u="sng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Template</a:t>
            </a:r>
            <a:r>
              <a:rPr lang="en-US" altLang="ja-JP" sz="1200" u="sng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 </a:t>
            </a:r>
            <a:r>
              <a:rPr lang="ja-JP" altLang="en-US" sz="1200" u="sng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DNA</a:t>
            </a:r>
            <a:r>
              <a:rPr lang="ja-JP" altLang="en-US" sz="1200" u="sng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(</a:t>
            </a:r>
            <a:r>
              <a:rPr lang="en-US" altLang="ja-JP" sz="1200" u="sng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&lt;</a:t>
            </a:r>
            <a:r>
              <a:rPr lang="ja-JP" altLang="en-US" sz="1200" u="sng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100ng)</a:t>
            </a:r>
            <a:r>
              <a:rPr lang="en-US" altLang="ja-JP" sz="1200" u="sng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 _2ul   </a:t>
            </a:r>
          </a:p>
          <a:p>
            <a:r>
              <a:rPr lang="en-US" altLang="ja-JP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                        t</a:t>
            </a:r>
            <a:r>
              <a:rPr lang="ja-JP" altLang="en-US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otal</a:t>
            </a:r>
            <a:r>
              <a:rPr lang="en-US" altLang="ja-JP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_25ul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9E0131E4-8849-8343-9B2D-BEB0347E8FE5}"/>
              </a:ext>
            </a:extLst>
          </p:cNvPr>
          <p:cNvSpPr txBox="1"/>
          <p:nvPr/>
        </p:nvSpPr>
        <p:spPr>
          <a:xfrm>
            <a:off x="5487622" y="5241379"/>
            <a:ext cx="34426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/>
              <a:t>▼PCR product check</a:t>
            </a:r>
          </a:p>
          <a:p>
            <a:r>
              <a:rPr lang="en-US" altLang="ja-JP" sz="1200" dirty="0"/>
              <a:t>1.2% Agarose gel</a:t>
            </a:r>
          </a:p>
          <a:p>
            <a:r>
              <a:rPr lang="en-US" altLang="ja-JP" sz="1200" dirty="0"/>
              <a:t>15ul load</a:t>
            </a:r>
          </a:p>
          <a:p>
            <a:r>
              <a:rPr lang="en-US" altLang="ja-JP" sz="1200" dirty="0"/>
              <a:t>(Loading Buffer(10X)_5ul+sample_10ul)</a:t>
            </a:r>
          </a:p>
          <a:p>
            <a:r>
              <a:rPr lang="en-US" altLang="ja-JP" sz="1200" dirty="0"/>
              <a:t>100V  40min Electrophoresis</a:t>
            </a:r>
          </a:p>
        </p:txBody>
      </p:sp>
    </p:spTree>
    <p:extLst>
      <p:ext uri="{BB962C8B-B14F-4D97-AF65-F5344CB8AC3E}">
        <p14:creationId xmlns:p14="http://schemas.microsoft.com/office/powerpoint/2010/main" val="39249711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4783" y="93057"/>
            <a:ext cx="91392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" dirty="0">
                <a:solidFill>
                  <a:srgbClr val="000000"/>
                </a:solidFill>
                <a:latin typeface="+mn-ea"/>
                <a:cs typeface="Lucida Grande"/>
              </a:rPr>
              <a:t>Lane</a:t>
            </a:r>
            <a:r>
              <a:rPr lang="en-US" altLang="ja-JP" sz="600" dirty="0">
                <a:solidFill>
                  <a:srgbClr val="000000"/>
                </a:solidFill>
                <a:latin typeface="+mn-ea"/>
                <a:cs typeface="Lucida Grande"/>
              </a:rPr>
              <a:t>                         1                                  2                  3                    4                 5                  6                 7                 8                  9                 10                 11                   12               13              14                15               16                              17</a:t>
            </a:r>
          </a:p>
          <a:p>
            <a:r>
              <a:rPr lang="ja-JP" altLang="en-US" sz="600" dirty="0">
                <a:solidFill>
                  <a:srgbClr val="000000"/>
                </a:solidFill>
                <a:latin typeface="+mn-ea"/>
                <a:cs typeface="Lucida Grande"/>
              </a:rPr>
              <a:t>Sample</a:t>
            </a:r>
            <a:r>
              <a:rPr lang="en-US" altLang="ja-JP" sz="600" dirty="0">
                <a:solidFill>
                  <a:srgbClr val="000000"/>
                </a:solidFill>
                <a:latin typeface="+mn-ea"/>
                <a:cs typeface="Lucida Grande"/>
              </a:rPr>
              <a:t>【</a:t>
            </a:r>
            <a:r>
              <a:rPr lang="ja-JP" altLang="en-US" sz="600" dirty="0">
                <a:solidFill>
                  <a:srgbClr val="000000"/>
                </a:solidFill>
                <a:latin typeface="+mn-ea"/>
                <a:cs typeface="Lucida Grande"/>
              </a:rPr>
              <a:t>GeneLadder100(0.1-2kbp)</a:t>
            </a:r>
            <a:r>
              <a:rPr lang="en-US" altLang="ja-JP" sz="600" dirty="0">
                <a:solidFill>
                  <a:srgbClr val="000000"/>
                </a:solidFill>
                <a:latin typeface="+mn-ea"/>
                <a:cs typeface="Lucida Grande"/>
              </a:rPr>
              <a:t> 】【</a:t>
            </a:r>
            <a:r>
              <a:rPr lang="ja-JP" altLang="en-US" sz="600" dirty="0">
                <a:solidFill>
                  <a:srgbClr val="000000"/>
                </a:solidFill>
                <a:latin typeface="+mn-ea"/>
                <a:cs typeface="ＭＳ Ｐゴシック"/>
              </a:rPr>
              <a:t>SKIL</a:t>
            </a:r>
            <a:r>
              <a:rPr lang="en-US" altLang="ja-JP" sz="600" dirty="0">
                <a:solidFill>
                  <a:srgbClr val="000000"/>
                </a:solidFill>
                <a:latin typeface="+mn-ea"/>
                <a:cs typeface="Lucida Grande"/>
              </a:rPr>
              <a:t>】【</a:t>
            </a:r>
            <a:r>
              <a:rPr lang="ja-JP" altLang="en-US" sz="600" dirty="0">
                <a:solidFill>
                  <a:srgbClr val="000000"/>
                </a:solidFill>
                <a:latin typeface="+mn-ea"/>
                <a:cs typeface="ＭＳ Ｐゴシック"/>
              </a:rPr>
              <a:t>SMARCA2</a:t>
            </a:r>
            <a:r>
              <a:rPr lang="en-US" altLang="ja-JP" sz="600" dirty="0">
                <a:solidFill>
                  <a:srgbClr val="000000"/>
                </a:solidFill>
                <a:latin typeface="+mn-ea"/>
                <a:cs typeface="Lucida Grande"/>
              </a:rPr>
              <a:t>】【</a:t>
            </a:r>
            <a:r>
              <a:rPr lang="ja-JP" altLang="en-US" sz="600" dirty="0">
                <a:solidFill>
                  <a:srgbClr val="000000"/>
                </a:solidFill>
                <a:latin typeface="+mn-ea"/>
                <a:cs typeface="ＭＳ Ｐゴシック"/>
              </a:rPr>
              <a:t>TBL1X</a:t>
            </a:r>
            <a:r>
              <a:rPr lang="en-US" altLang="ja-JP" sz="600" dirty="0">
                <a:solidFill>
                  <a:srgbClr val="000000"/>
                </a:solidFill>
                <a:latin typeface="+mn-ea"/>
                <a:cs typeface="Lucida Grande"/>
              </a:rPr>
              <a:t>】【</a:t>
            </a:r>
            <a:r>
              <a:rPr lang="ja-JP" altLang="en-US" sz="600" dirty="0">
                <a:solidFill>
                  <a:srgbClr val="000000"/>
                </a:solidFill>
                <a:latin typeface="+mn-ea"/>
                <a:cs typeface="ＭＳ Ｐゴシック"/>
              </a:rPr>
              <a:t>TRERF1</a:t>
            </a:r>
            <a:r>
              <a:rPr lang="en-US" altLang="ja-JP" sz="600" dirty="0">
                <a:solidFill>
                  <a:srgbClr val="000000"/>
                </a:solidFill>
                <a:latin typeface="+mn-ea"/>
                <a:cs typeface="Lucida Grande"/>
              </a:rPr>
              <a:t>】【</a:t>
            </a:r>
            <a:r>
              <a:rPr lang="ja-JP" altLang="en-US" sz="600" dirty="0">
                <a:solidFill>
                  <a:srgbClr val="000000"/>
                </a:solidFill>
                <a:latin typeface="+mn-ea"/>
                <a:cs typeface="ＭＳ Ｐゴシック"/>
              </a:rPr>
              <a:t>ZBED1</a:t>
            </a:r>
            <a:r>
              <a:rPr lang="en-US" altLang="ja-JP" sz="600" dirty="0">
                <a:solidFill>
                  <a:srgbClr val="000000"/>
                </a:solidFill>
                <a:latin typeface="+mn-ea"/>
                <a:cs typeface="Lucida Grande"/>
              </a:rPr>
              <a:t>】【</a:t>
            </a:r>
            <a:r>
              <a:rPr lang="ja-JP" altLang="en-US" sz="600" dirty="0">
                <a:solidFill>
                  <a:srgbClr val="000000"/>
                </a:solidFill>
                <a:latin typeface="+mn-ea"/>
                <a:cs typeface="ＭＳ Ｐゴシック"/>
              </a:rPr>
              <a:t>ZNF525</a:t>
            </a:r>
            <a:r>
              <a:rPr lang="en-US" altLang="ja-JP" sz="600" dirty="0">
                <a:solidFill>
                  <a:srgbClr val="000000"/>
                </a:solidFill>
                <a:latin typeface="+mn-ea"/>
                <a:cs typeface="Lucida Grande"/>
              </a:rPr>
              <a:t>】【</a:t>
            </a:r>
            <a:r>
              <a:rPr lang="ja-JP" altLang="en-US" sz="600" dirty="0">
                <a:solidFill>
                  <a:srgbClr val="000000"/>
                </a:solidFill>
                <a:latin typeface="+mn-ea"/>
                <a:cs typeface="ＭＳ Ｐゴシック"/>
              </a:rPr>
              <a:t>AEBP1</a:t>
            </a:r>
            <a:r>
              <a:rPr lang="en-US" altLang="ja-JP" sz="600" dirty="0">
                <a:solidFill>
                  <a:srgbClr val="000000"/>
                </a:solidFill>
                <a:latin typeface="+mn-ea"/>
                <a:cs typeface="Lucida Grande"/>
              </a:rPr>
              <a:t>】【</a:t>
            </a:r>
            <a:r>
              <a:rPr lang="ja-JP" altLang="en-US" sz="600" dirty="0">
                <a:solidFill>
                  <a:srgbClr val="000000"/>
                </a:solidFill>
                <a:latin typeface="+mn-ea"/>
                <a:cs typeface="ＭＳ Ｐゴシック"/>
              </a:rPr>
              <a:t>BRWD1</a:t>
            </a:r>
            <a:r>
              <a:rPr lang="en-US" altLang="ja-JP" sz="600" dirty="0">
                <a:solidFill>
                  <a:srgbClr val="000000"/>
                </a:solidFill>
                <a:latin typeface="+mn-ea"/>
                <a:cs typeface="Lucida Grande"/>
              </a:rPr>
              <a:t>】【</a:t>
            </a:r>
            <a:r>
              <a:rPr lang="ja-JP" altLang="en-US" sz="600" dirty="0">
                <a:solidFill>
                  <a:srgbClr val="000000"/>
                </a:solidFill>
                <a:latin typeface="+mn-ea"/>
                <a:cs typeface="ＭＳ Ｐゴシック"/>
              </a:rPr>
              <a:t>CCAR2</a:t>
            </a:r>
            <a:r>
              <a:rPr lang="en-US" altLang="ja-JP" sz="600" dirty="0">
                <a:solidFill>
                  <a:srgbClr val="000000"/>
                </a:solidFill>
                <a:latin typeface="+mn-ea"/>
                <a:cs typeface="Lucida Grande"/>
              </a:rPr>
              <a:t>】【</a:t>
            </a:r>
            <a:r>
              <a:rPr lang="ja-JP" altLang="en-US" sz="600" dirty="0">
                <a:solidFill>
                  <a:srgbClr val="000000"/>
                </a:solidFill>
                <a:latin typeface="+mn-ea"/>
                <a:cs typeface="ＭＳ Ｐゴシック"/>
              </a:rPr>
              <a:t>COMMD7</a:t>
            </a:r>
            <a:r>
              <a:rPr lang="en-US" altLang="ja-JP" sz="600" dirty="0">
                <a:solidFill>
                  <a:srgbClr val="000000"/>
                </a:solidFill>
                <a:latin typeface="+mn-ea"/>
                <a:cs typeface="Lucida Grande"/>
              </a:rPr>
              <a:t>】【</a:t>
            </a:r>
            <a:r>
              <a:rPr lang="ja-JP" altLang="en-US" sz="600" dirty="0">
                <a:solidFill>
                  <a:srgbClr val="000000"/>
                </a:solidFill>
                <a:latin typeface="+mn-ea"/>
                <a:cs typeface="ＭＳ Ｐゴシック"/>
              </a:rPr>
              <a:t>CRABP2</a:t>
            </a:r>
            <a:r>
              <a:rPr lang="en-US" altLang="ja-JP" sz="600" dirty="0">
                <a:solidFill>
                  <a:srgbClr val="000000"/>
                </a:solidFill>
                <a:latin typeface="+mn-ea"/>
                <a:cs typeface="Lucida Grande"/>
              </a:rPr>
              <a:t>】【</a:t>
            </a:r>
            <a:r>
              <a:rPr lang="ja-JP" altLang="en-US" sz="600" dirty="0">
                <a:solidFill>
                  <a:srgbClr val="000000"/>
                </a:solidFill>
                <a:latin typeface="+mn-ea"/>
                <a:cs typeface="ＭＳ Ｐゴシック"/>
              </a:rPr>
              <a:t>CTCF</a:t>
            </a:r>
            <a:r>
              <a:rPr lang="en-US" altLang="ja-JP" sz="600" dirty="0">
                <a:solidFill>
                  <a:srgbClr val="000000"/>
                </a:solidFill>
                <a:latin typeface="+mn-ea"/>
                <a:cs typeface="Lucida Grande"/>
              </a:rPr>
              <a:t>】【</a:t>
            </a:r>
            <a:r>
              <a:rPr lang="ja-JP" altLang="en-US" sz="600" dirty="0">
                <a:solidFill>
                  <a:srgbClr val="000000"/>
                </a:solidFill>
                <a:latin typeface="+mn-ea"/>
                <a:cs typeface="ＭＳ Ｐゴシック"/>
              </a:rPr>
              <a:t>EPAS1</a:t>
            </a:r>
            <a:r>
              <a:rPr lang="en-US" altLang="ja-JP" sz="600" dirty="0">
                <a:solidFill>
                  <a:srgbClr val="000000"/>
                </a:solidFill>
                <a:latin typeface="+mn-ea"/>
                <a:cs typeface="Lucida Grande"/>
              </a:rPr>
              <a:t>】【</a:t>
            </a:r>
            <a:r>
              <a:rPr lang="ja-JP" altLang="en-US" sz="600" dirty="0">
                <a:solidFill>
                  <a:srgbClr val="000000"/>
                </a:solidFill>
                <a:latin typeface="+mn-ea"/>
                <a:cs typeface="ＭＳ Ｐゴシック"/>
              </a:rPr>
              <a:t>GTF3C6</a:t>
            </a:r>
            <a:r>
              <a:rPr lang="en-US" altLang="ja-JP" sz="600" dirty="0">
                <a:solidFill>
                  <a:srgbClr val="000000"/>
                </a:solidFill>
                <a:latin typeface="+mn-ea"/>
                <a:cs typeface="Lucida Grande"/>
              </a:rPr>
              <a:t>】【</a:t>
            </a:r>
            <a:r>
              <a:rPr lang="ja-JP" altLang="en-US" sz="600" dirty="0">
                <a:solidFill>
                  <a:srgbClr val="000000"/>
                </a:solidFill>
                <a:latin typeface="+mn-ea"/>
                <a:cs typeface="ＭＳ Ｐゴシック"/>
              </a:rPr>
              <a:t>LCORL</a:t>
            </a:r>
            <a:r>
              <a:rPr lang="en-US" altLang="ja-JP" sz="600" dirty="0">
                <a:solidFill>
                  <a:srgbClr val="000000"/>
                </a:solidFill>
                <a:latin typeface="+mn-ea"/>
                <a:cs typeface="Lucida Grande"/>
              </a:rPr>
              <a:t>】【</a:t>
            </a:r>
            <a:r>
              <a:rPr lang="ja-JP" altLang="en-US" sz="600" dirty="0">
                <a:solidFill>
                  <a:srgbClr val="000000"/>
                </a:solidFill>
                <a:latin typeface="+mn-ea"/>
                <a:cs typeface="Lucida Grande"/>
              </a:rPr>
              <a:t>GeneLadderWide1(0.1-20 kip)</a:t>
            </a:r>
            <a:r>
              <a:rPr lang="en-US" altLang="ja-JP" sz="600" dirty="0">
                <a:solidFill>
                  <a:srgbClr val="000000"/>
                </a:solidFill>
                <a:latin typeface="+mn-ea"/>
                <a:cs typeface="Lucida Grande"/>
              </a:rPr>
              <a:t> 】</a:t>
            </a:r>
            <a:endParaRPr kumimoji="1" lang="en-US" altLang="ja-JP" sz="600" dirty="0">
              <a:latin typeface="+mn-ea"/>
            </a:endParaRPr>
          </a:p>
        </p:txBody>
      </p:sp>
      <p:pic>
        <p:nvPicPr>
          <p:cNvPr id="2" name="図 1" descr="210513_AGE-1-15(3).jpe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2" t="27304" r="1090"/>
          <a:stretch/>
        </p:blipFill>
        <p:spPr>
          <a:xfrm>
            <a:off x="537282" y="467763"/>
            <a:ext cx="7815036" cy="4378855"/>
          </a:xfrm>
          <a:prstGeom prst="rect">
            <a:avLst/>
          </a:prstGeom>
        </p:spPr>
      </p:pic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1D4353F7-3D4D-AF41-BC81-098FAFC59FD0}"/>
              </a:ext>
            </a:extLst>
          </p:cNvPr>
          <p:cNvSpPr txBox="1"/>
          <p:nvPr/>
        </p:nvSpPr>
        <p:spPr>
          <a:xfrm>
            <a:off x="781737" y="385360"/>
            <a:ext cx="78366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/>
              <a:t>1        2       3       4        5        6       7       8        9      10     11     12      13     14     15     16     17  </a:t>
            </a:r>
          </a:p>
        </p:txBody>
      </p:sp>
      <p:grpSp>
        <p:nvGrpSpPr>
          <p:cNvPr id="17" name="図形グループ 7">
            <a:extLst>
              <a:ext uri="{FF2B5EF4-FFF2-40B4-BE49-F238E27FC236}">
                <a16:creationId xmlns:a16="http://schemas.microsoft.com/office/drawing/2014/main" id="{56936126-B637-4748-AD79-4F0D07CF3B60}"/>
              </a:ext>
            </a:extLst>
          </p:cNvPr>
          <p:cNvGrpSpPr/>
          <p:nvPr/>
        </p:nvGrpSpPr>
        <p:grpSpPr>
          <a:xfrm>
            <a:off x="122110" y="5215781"/>
            <a:ext cx="1766524" cy="1569660"/>
            <a:chOff x="70466" y="2355598"/>
            <a:chExt cx="936958" cy="2636030"/>
          </a:xfrm>
        </p:grpSpPr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1763F5A9-1F14-3B4F-B895-7C628EC1FC38}"/>
                </a:ext>
              </a:extLst>
            </p:cNvPr>
            <p:cNvSpPr txBox="1"/>
            <p:nvPr/>
          </p:nvSpPr>
          <p:spPr>
            <a:xfrm>
              <a:off x="70466" y="2355598"/>
              <a:ext cx="699728" cy="2636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dirty="0"/>
                <a:t>▼PCR condition</a:t>
              </a:r>
            </a:p>
            <a:p>
              <a:endParaRPr lang="en-US" altLang="ja-JP" sz="1200" dirty="0"/>
            </a:p>
            <a:p>
              <a:r>
                <a:rPr lang="en-US" altLang="ja-JP" sz="1200" dirty="0"/>
                <a:t>95°C  30sec</a:t>
              </a:r>
            </a:p>
            <a:p>
              <a:r>
                <a:rPr kumimoji="1" lang="en-US" altLang="ja-JP" sz="1200" dirty="0"/>
                <a:t>↓</a:t>
              </a:r>
            </a:p>
            <a:p>
              <a:r>
                <a:rPr lang="en-US" altLang="ja-JP" sz="1200" dirty="0"/>
                <a:t>95°C  30sec</a:t>
              </a:r>
            </a:p>
            <a:p>
              <a:r>
                <a:rPr lang="en-US" altLang="ja-JP" sz="1200" dirty="0"/>
                <a:t>56</a:t>
              </a:r>
              <a:r>
                <a:rPr kumimoji="1" lang="en-US" altLang="ja-JP" sz="1200" dirty="0"/>
                <a:t>°C  45sec</a:t>
              </a:r>
            </a:p>
            <a:p>
              <a:r>
                <a:rPr lang="en-US" altLang="ja-JP" sz="1200" dirty="0"/>
                <a:t>↓</a:t>
              </a:r>
            </a:p>
            <a:p>
              <a:r>
                <a:rPr kumimoji="1" lang="en-US" altLang="ja-JP" sz="1200" dirty="0"/>
                <a:t>4</a:t>
              </a:r>
              <a:r>
                <a:rPr lang="en-US" altLang="ja-JP" sz="1200" dirty="0"/>
                <a:t>°C  Forever</a:t>
              </a:r>
              <a:endParaRPr kumimoji="1" lang="ja-JP" altLang="en-US" sz="1200" dirty="0"/>
            </a:p>
          </p:txBody>
        </p:sp>
        <p:sp>
          <p:nvSpPr>
            <p:cNvPr id="21" name="右中かっこ 20">
              <a:extLst>
                <a:ext uri="{FF2B5EF4-FFF2-40B4-BE49-F238E27FC236}">
                  <a16:creationId xmlns:a16="http://schemas.microsoft.com/office/drawing/2014/main" id="{CFA1D33F-0BAE-3942-AB71-C0185CA9A620}"/>
                </a:ext>
              </a:extLst>
            </p:cNvPr>
            <p:cNvSpPr/>
            <p:nvPr/>
          </p:nvSpPr>
          <p:spPr>
            <a:xfrm>
              <a:off x="522928" y="3694207"/>
              <a:ext cx="108000" cy="604571"/>
            </a:xfrm>
            <a:prstGeom prst="rightBrac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4D836842-0790-CF4B-9172-CEB1DED4AB66}"/>
                </a:ext>
              </a:extLst>
            </p:cNvPr>
            <p:cNvSpPr txBox="1"/>
            <p:nvPr/>
          </p:nvSpPr>
          <p:spPr>
            <a:xfrm>
              <a:off x="605020" y="3721550"/>
              <a:ext cx="402404" cy="4651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dirty="0"/>
                <a:t>40cycles</a:t>
              </a:r>
              <a:endParaRPr kumimoji="1" lang="ja-JP" altLang="en-US" sz="1200" dirty="0"/>
            </a:p>
          </p:txBody>
        </p:sp>
      </p:grp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482ED5A1-6662-3044-AD5E-FB72999441E8}"/>
              </a:ext>
            </a:extLst>
          </p:cNvPr>
          <p:cNvSpPr txBox="1"/>
          <p:nvPr/>
        </p:nvSpPr>
        <p:spPr>
          <a:xfrm>
            <a:off x="1989840" y="5103673"/>
            <a:ext cx="3196578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/>
              <a:t>▼PCR reaction【</a:t>
            </a:r>
            <a:r>
              <a:rPr lang="ja-JP" altLang="en-US" sz="1200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KAPA_SYBR_FAST_qPCR</a:t>
            </a:r>
            <a:r>
              <a:rPr lang="en-US" altLang="ja-JP" sz="1200" dirty="0"/>
              <a:t>】</a:t>
            </a:r>
          </a:p>
          <a:p>
            <a:endParaRPr lang="en-US" altLang="ja-JP" sz="1200" dirty="0"/>
          </a:p>
          <a:p>
            <a:r>
              <a:rPr lang="ja-JP" altLang="en-US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Nuclease </a:t>
            </a:r>
            <a:r>
              <a:rPr lang="ja-JP" altLang="en-US" sz="120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free </a:t>
            </a:r>
            <a:r>
              <a:rPr lang="en-US" altLang="ja-JP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w</a:t>
            </a:r>
            <a:r>
              <a:rPr lang="ja-JP" altLang="en-US" sz="120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ater</a:t>
            </a:r>
            <a:r>
              <a:rPr lang="en-US" altLang="ja-JP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   _8ul</a:t>
            </a:r>
          </a:p>
          <a:p>
            <a:r>
              <a:rPr lang="ja-JP" altLang="en-US" sz="120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qPCR</a:t>
            </a:r>
            <a:r>
              <a:rPr lang="en-US" altLang="ja-JP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 </a:t>
            </a:r>
            <a:r>
              <a:rPr lang="ja-JP" altLang="en-US" sz="120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MasterMix</a:t>
            </a:r>
            <a:r>
              <a:rPr lang="en-US" altLang="ja-JP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        _12.5ul</a:t>
            </a:r>
          </a:p>
          <a:p>
            <a:r>
              <a:rPr lang="ja-JP" altLang="en-US" sz="120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ROX</a:t>
            </a:r>
            <a:r>
              <a:rPr lang="en-US" altLang="ja-JP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 </a:t>
            </a:r>
            <a:r>
              <a:rPr lang="ja-JP" altLang="en-US" sz="120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High</a:t>
            </a:r>
            <a:r>
              <a:rPr lang="en-US" altLang="ja-JP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 </a:t>
            </a:r>
            <a:r>
              <a:rPr lang="ja-JP" altLang="en-US" sz="120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(</a:t>
            </a:r>
            <a:r>
              <a:rPr lang="ja-JP" altLang="en-US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x50)</a:t>
            </a:r>
            <a:r>
              <a:rPr lang="en-US" altLang="ja-JP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           _0.5ul</a:t>
            </a:r>
            <a:endParaRPr kumimoji="1" lang="en-US" altLang="ja-JP" sz="1200" dirty="0">
              <a:solidFill>
                <a:srgbClr val="000000"/>
              </a:solidFill>
              <a:latin typeface="ＭＳ Ｐゴシック"/>
              <a:ea typeface="ＭＳ Ｐゴシック"/>
              <a:cs typeface="ＭＳ Ｐゴシック"/>
            </a:endParaRPr>
          </a:p>
          <a:p>
            <a:r>
              <a:rPr lang="ja-JP" altLang="en-US" sz="120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Forward</a:t>
            </a:r>
            <a:r>
              <a:rPr lang="en-US" altLang="ja-JP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 </a:t>
            </a:r>
            <a:r>
              <a:rPr lang="ja-JP" altLang="en-US" sz="120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Primer</a:t>
            </a:r>
            <a:r>
              <a:rPr lang="ja-JP" altLang="en-US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(10uM)</a:t>
            </a:r>
            <a:r>
              <a:rPr lang="en-US" altLang="ja-JP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  _1ul</a:t>
            </a:r>
          </a:p>
          <a:p>
            <a:r>
              <a:rPr lang="ja-JP" altLang="en-US" sz="120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Reverse</a:t>
            </a:r>
            <a:r>
              <a:rPr lang="en-US" altLang="ja-JP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 </a:t>
            </a:r>
            <a:r>
              <a:rPr lang="ja-JP" altLang="en-US" sz="120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Primer</a:t>
            </a:r>
            <a:r>
              <a:rPr lang="ja-JP" altLang="en-US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(10uM)</a:t>
            </a:r>
            <a:r>
              <a:rPr lang="en-US" altLang="ja-JP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  _1ul</a:t>
            </a:r>
            <a:endParaRPr kumimoji="1" lang="en-US" altLang="ja-JP" sz="1200" dirty="0">
              <a:solidFill>
                <a:srgbClr val="000000"/>
              </a:solidFill>
              <a:latin typeface="ＭＳ Ｐゴシック"/>
              <a:ea typeface="ＭＳ Ｐゴシック"/>
              <a:cs typeface="ＭＳ Ｐゴシック"/>
            </a:endParaRPr>
          </a:p>
          <a:p>
            <a:r>
              <a:rPr lang="ja-JP" altLang="en-US" sz="1200" u="sng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Template</a:t>
            </a:r>
            <a:r>
              <a:rPr lang="en-US" altLang="ja-JP" sz="1200" u="sng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 </a:t>
            </a:r>
            <a:r>
              <a:rPr lang="ja-JP" altLang="en-US" sz="1200" u="sng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DNA</a:t>
            </a:r>
            <a:r>
              <a:rPr lang="ja-JP" altLang="en-US" sz="1200" u="sng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(</a:t>
            </a:r>
            <a:r>
              <a:rPr lang="en-US" altLang="ja-JP" sz="1200" u="sng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&lt;</a:t>
            </a:r>
            <a:r>
              <a:rPr lang="ja-JP" altLang="en-US" sz="1200" u="sng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100ng)</a:t>
            </a:r>
            <a:r>
              <a:rPr lang="en-US" altLang="ja-JP" sz="1200" u="sng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 _2ul   </a:t>
            </a:r>
          </a:p>
          <a:p>
            <a:r>
              <a:rPr lang="en-US" altLang="ja-JP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                        t</a:t>
            </a:r>
            <a:r>
              <a:rPr lang="ja-JP" altLang="en-US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otal</a:t>
            </a:r>
            <a:r>
              <a:rPr lang="en-US" altLang="ja-JP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_25ul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A8CD3525-E15F-7742-9B75-28CCC99830DC}"/>
              </a:ext>
            </a:extLst>
          </p:cNvPr>
          <p:cNvSpPr txBox="1"/>
          <p:nvPr/>
        </p:nvSpPr>
        <p:spPr>
          <a:xfrm>
            <a:off x="5487622" y="5241379"/>
            <a:ext cx="34426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/>
              <a:t>▼PCR product check</a:t>
            </a:r>
          </a:p>
          <a:p>
            <a:r>
              <a:rPr lang="en-US" altLang="ja-JP" sz="1200" dirty="0"/>
              <a:t>1.2% Agarose gel</a:t>
            </a:r>
          </a:p>
          <a:p>
            <a:r>
              <a:rPr lang="en-US" altLang="ja-JP" sz="1200" dirty="0"/>
              <a:t>15ul load</a:t>
            </a:r>
          </a:p>
          <a:p>
            <a:r>
              <a:rPr lang="en-US" altLang="ja-JP" sz="1200" dirty="0"/>
              <a:t>(Loading Buffer(10X)_5ul+sample_10ul)</a:t>
            </a:r>
          </a:p>
          <a:p>
            <a:r>
              <a:rPr lang="en-US" altLang="ja-JP" sz="1200" dirty="0"/>
              <a:t>100V  40min Electrophoresis</a:t>
            </a:r>
          </a:p>
        </p:txBody>
      </p:sp>
    </p:spTree>
    <p:extLst>
      <p:ext uri="{BB962C8B-B14F-4D97-AF65-F5344CB8AC3E}">
        <p14:creationId xmlns:p14="http://schemas.microsoft.com/office/powerpoint/2010/main" val="16743822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0" y="27928"/>
            <a:ext cx="9139217" cy="3154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50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Lane</a:t>
            </a:r>
            <a:r>
              <a:rPr lang="en-US" altLang="ja-JP" sz="650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                         1                                2                  3                   4                5             6             7              8               9               10               11        </a:t>
            </a:r>
            <a:r>
              <a:rPr lang="ja-JP" altLang="en-US" sz="650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      </a:t>
            </a:r>
            <a:r>
              <a:rPr lang="en-US" altLang="ja-JP" sz="650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                   12          </a:t>
            </a:r>
          </a:p>
          <a:p>
            <a:r>
              <a:rPr lang="ja-JP" altLang="en-US" sz="650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Sample</a:t>
            </a:r>
            <a:r>
              <a:rPr lang="en-US" altLang="ja-JP" sz="650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【</a:t>
            </a:r>
            <a:r>
              <a:rPr lang="ja-JP" altLang="en-US" sz="650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GeneLadder100(0.1-2kbp)</a:t>
            </a:r>
            <a:r>
              <a:rPr lang="en-US" altLang="ja-JP" sz="650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 】【</a:t>
            </a:r>
            <a:r>
              <a:rPr lang="ja-JP" altLang="en-US" sz="8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MEIS3</a:t>
            </a:r>
            <a:r>
              <a:rPr lang="en-US" altLang="ja-JP" sz="650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】【</a:t>
            </a:r>
            <a:r>
              <a:rPr lang="ja-JP" altLang="en-US" sz="8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MYBBP1A</a:t>
            </a:r>
            <a:r>
              <a:rPr lang="en-US" altLang="ja-JP" sz="650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】【</a:t>
            </a:r>
            <a:r>
              <a:rPr lang="ja-JP" altLang="en-US" sz="8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NR4A1</a:t>
            </a:r>
            <a:r>
              <a:rPr lang="en-US" altLang="ja-JP" sz="650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】【</a:t>
            </a:r>
            <a:r>
              <a:rPr lang="ja-JP" altLang="en-US" sz="8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PCF11</a:t>
            </a:r>
            <a:r>
              <a:rPr lang="en-US" altLang="ja-JP" sz="650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】【</a:t>
            </a:r>
            <a:r>
              <a:rPr lang="ja-JP" altLang="en-US" sz="8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SIK1</a:t>
            </a:r>
            <a:r>
              <a:rPr lang="en-US" altLang="ja-JP" sz="650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】【</a:t>
            </a:r>
            <a:r>
              <a:rPr lang="ja-JP" altLang="en-US" sz="8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TWNK</a:t>
            </a:r>
            <a:r>
              <a:rPr lang="en-US" altLang="ja-JP" sz="650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】【</a:t>
            </a:r>
            <a:r>
              <a:rPr lang="ja-JP" altLang="en-US" sz="8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WBP2</a:t>
            </a:r>
            <a:r>
              <a:rPr lang="en-US" altLang="ja-JP" sz="650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】【</a:t>
            </a:r>
            <a:r>
              <a:rPr lang="ja-JP" altLang="en-US" sz="8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ZBTB2</a:t>
            </a:r>
            <a:r>
              <a:rPr lang="en-US" altLang="ja-JP" sz="650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】【</a:t>
            </a:r>
            <a:r>
              <a:rPr lang="ja-JP" altLang="en-US" sz="8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ZNF347</a:t>
            </a:r>
            <a:r>
              <a:rPr lang="en-US" altLang="ja-JP" sz="650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】【</a:t>
            </a:r>
            <a:r>
              <a:rPr lang="ja-JP" altLang="en-US" sz="8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ZNF480</a:t>
            </a:r>
            <a:r>
              <a:rPr lang="en-US" altLang="ja-JP" sz="650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】【</a:t>
            </a:r>
            <a:r>
              <a:rPr lang="ja-JP" altLang="en-US" sz="650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GeneLadderWide1(0.1-20 kip)</a:t>
            </a:r>
            <a:r>
              <a:rPr lang="en-US" altLang="ja-JP" sz="650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 】</a:t>
            </a:r>
            <a:endParaRPr kumimoji="1" lang="en-US" altLang="ja-JP" sz="650" dirty="0"/>
          </a:p>
        </p:txBody>
      </p:sp>
      <p:pic>
        <p:nvPicPr>
          <p:cNvPr id="2" name="図 1" descr="210513_AGE-32-40(6).jpe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8" t="26354" r="26375" b="1944"/>
          <a:stretch/>
        </p:blipFill>
        <p:spPr>
          <a:xfrm>
            <a:off x="1154269" y="367828"/>
            <a:ext cx="5877558" cy="4356207"/>
          </a:xfrm>
          <a:prstGeom prst="rect">
            <a:avLst/>
          </a:prstGeom>
        </p:spPr>
      </p:pic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8E5864A2-2EAD-8F4B-ACE8-C84C13FFC9EC}"/>
              </a:ext>
            </a:extLst>
          </p:cNvPr>
          <p:cNvSpPr txBox="1"/>
          <p:nvPr/>
        </p:nvSpPr>
        <p:spPr>
          <a:xfrm>
            <a:off x="1386755" y="343399"/>
            <a:ext cx="54125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/>
              <a:t>1        2       3       4        5        6       7       8        9      10     11     12</a:t>
            </a:r>
          </a:p>
        </p:txBody>
      </p:sp>
      <p:grpSp>
        <p:nvGrpSpPr>
          <p:cNvPr id="17" name="図形グループ 7">
            <a:extLst>
              <a:ext uri="{FF2B5EF4-FFF2-40B4-BE49-F238E27FC236}">
                <a16:creationId xmlns:a16="http://schemas.microsoft.com/office/drawing/2014/main" id="{EE25F85B-2571-424F-AC23-5A2D0AA51547}"/>
              </a:ext>
            </a:extLst>
          </p:cNvPr>
          <p:cNvGrpSpPr/>
          <p:nvPr/>
        </p:nvGrpSpPr>
        <p:grpSpPr>
          <a:xfrm>
            <a:off x="122110" y="5215781"/>
            <a:ext cx="1766524" cy="1569660"/>
            <a:chOff x="70466" y="2355598"/>
            <a:chExt cx="936958" cy="2636030"/>
          </a:xfrm>
        </p:grpSpPr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C3BA27C9-6297-4440-8E26-B93BC4EE352C}"/>
                </a:ext>
              </a:extLst>
            </p:cNvPr>
            <p:cNvSpPr txBox="1"/>
            <p:nvPr/>
          </p:nvSpPr>
          <p:spPr>
            <a:xfrm>
              <a:off x="70466" y="2355598"/>
              <a:ext cx="699728" cy="2636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dirty="0"/>
                <a:t>▼PCR condition</a:t>
              </a:r>
            </a:p>
            <a:p>
              <a:endParaRPr lang="en-US" altLang="ja-JP" sz="1200" dirty="0"/>
            </a:p>
            <a:p>
              <a:r>
                <a:rPr lang="en-US" altLang="ja-JP" sz="1200" dirty="0"/>
                <a:t>95°C  30sec</a:t>
              </a:r>
            </a:p>
            <a:p>
              <a:r>
                <a:rPr kumimoji="1" lang="en-US" altLang="ja-JP" sz="1200" dirty="0"/>
                <a:t>↓</a:t>
              </a:r>
            </a:p>
            <a:p>
              <a:r>
                <a:rPr lang="en-US" altLang="ja-JP" sz="1200" dirty="0"/>
                <a:t>95°C  30sec</a:t>
              </a:r>
            </a:p>
            <a:p>
              <a:r>
                <a:rPr lang="en-US" altLang="ja-JP" sz="1200" dirty="0"/>
                <a:t>56</a:t>
              </a:r>
              <a:r>
                <a:rPr kumimoji="1" lang="en-US" altLang="ja-JP" sz="1200" dirty="0"/>
                <a:t>°C  45sec</a:t>
              </a:r>
            </a:p>
            <a:p>
              <a:r>
                <a:rPr lang="en-US" altLang="ja-JP" sz="1200" dirty="0"/>
                <a:t>↓</a:t>
              </a:r>
            </a:p>
            <a:p>
              <a:r>
                <a:rPr kumimoji="1" lang="en-US" altLang="ja-JP" sz="1200" dirty="0"/>
                <a:t>4</a:t>
              </a:r>
              <a:r>
                <a:rPr lang="en-US" altLang="ja-JP" sz="1200" dirty="0"/>
                <a:t>°C  Forever</a:t>
              </a:r>
              <a:endParaRPr kumimoji="1" lang="ja-JP" altLang="en-US" sz="1200" dirty="0"/>
            </a:p>
          </p:txBody>
        </p:sp>
        <p:sp>
          <p:nvSpPr>
            <p:cNvPr id="21" name="右中かっこ 20">
              <a:extLst>
                <a:ext uri="{FF2B5EF4-FFF2-40B4-BE49-F238E27FC236}">
                  <a16:creationId xmlns:a16="http://schemas.microsoft.com/office/drawing/2014/main" id="{26EEB22F-80E6-8D45-AF60-AE255896EEC6}"/>
                </a:ext>
              </a:extLst>
            </p:cNvPr>
            <p:cNvSpPr/>
            <p:nvPr/>
          </p:nvSpPr>
          <p:spPr>
            <a:xfrm>
              <a:off x="522928" y="3694207"/>
              <a:ext cx="108000" cy="604571"/>
            </a:xfrm>
            <a:prstGeom prst="rightBrac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CD365941-1E9C-0144-81AB-7DD65231765B}"/>
                </a:ext>
              </a:extLst>
            </p:cNvPr>
            <p:cNvSpPr txBox="1"/>
            <p:nvPr/>
          </p:nvSpPr>
          <p:spPr>
            <a:xfrm>
              <a:off x="605020" y="3721550"/>
              <a:ext cx="402404" cy="4651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dirty="0"/>
                <a:t>40cycles</a:t>
              </a:r>
              <a:endParaRPr kumimoji="1" lang="ja-JP" altLang="en-US" sz="1200" dirty="0"/>
            </a:p>
          </p:txBody>
        </p:sp>
      </p:grp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0F1FE2EB-B69B-2F42-AC62-6F1988E1F44D}"/>
              </a:ext>
            </a:extLst>
          </p:cNvPr>
          <p:cNvSpPr txBox="1"/>
          <p:nvPr/>
        </p:nvSpPr>
        <p:spPr>
          <a:xfrm>
            <a:off x="1989840" y="5103673"/>
            <a:ext cx="3196578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/>
              <a:t>▼PCR reaction【</a:t>
            </a:r>
            <a:r>
              <a:rPr lang="ja-JP" altLang="en-US" sz="1200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KAPA_SYBR_FAST_qPCR</a:t>
            </a:r>
            <a:r>
              <a:rPr lang="en-US" altLang="ja-JP" sz="1200" dirty="0"/>
              <a:t>】</a:t>
            </a:r>
          </a:p>
          <a:p>
            <a:endParaRPr lang="en-US" altLang="ja-JP" sz="1200" dirty="0"/>
          </a:p>
          <a:p>
            <a:r>
              <a:rPr lang="ja-JP" altLang="en-US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Nuclease </a:t>
            </a:r>
            <a:r>
              <a:rPr lang="ja-JP" altLang="en-US" sz="120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free </a:t>
            </a:r>
            <a:r>
              <a:rPr lang="en-US" altLang="ja-JP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w</a:t>
            </a:r>
            <a:r>
              <a:rPr lang="ja-JP" altLang="en-US" sz="120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ater</a:t>
            </a:r>
            <a:r>
              <a:rPr lang="en-US" altLang="ja-JP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   _8ul</a:t>
            </a:r>
          </a:p>
          <a:p>
            <a:r>
              <a:rPr lang="ja-JP" altLang="en-US" sz="120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qPCR</a:t>
            </a:r>
            <a:r>
              <a:rPr lang="en-US" altLang="ja-JP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 </a:t>
            </a:r>
            <a:r>
              <a:rPr lang="ja-JP" altLang="en-US" sz="120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MasterMix</a:t>
            </a:r>
            <a:r>
              <a:rPr lang="en-US" altLang="ja-JP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        _12.5ul</a:t>
            </a:r>
          </a:p>
          <a:p>
            <a:r>
              <a:rPr lang="ja-JP" altLang="en-US" sz="120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ROX</a:t>
            </a:r>
            <a:r>
              <a:rPr lang="en-US" altLang="ja-JP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 </a:t>
            </a:r>
            <a:r>
              <a:rPr lang="ja-JP" altLang="en-US" sz="120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High</a:t>
            </a:r>
            <a:r>
              <a:rPr lang="en-US" altLang="ja-JP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 </a:t>
            </a:r>
            <a:r>
              <a:rPr lang="ja-JP" altLang="en-US" sz="120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(</a:t>
            </a:r>
            <a:r>
              <a:rPr lang="ja-JP" altLang="en-US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x50)</a:t>
            </a:r>
            <a:r>
              <a:rPr lang="en-US" altLang="ja-JP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           _0.5ul</a:t>
            </a:r>
            <a:endParaRPr kumimoji="1" lang="en-US" altLang="ja-JP" sz="1200" dirty="0">
              <a:solidFill>
                <a:srgbClr val="000000"/>
              </a:solidFill>
              <a:latin typeface="ＭＳ Ｐゴシック"/>
              <a:ea typeface="ＭＳ Ｐゴシック"/>
              <a:cs typeface="ＭＳ Ｐゴシック"/>
            </a:endParaRPr>
          </a:p>
          <a:p>
            <a:r>
              <a:rPr lang="ja-JP" altLang="en-US" sz="120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Forward</a:t>
            </a:r>
            <a:r>
              <a:rPr lang="en-US" altLang="ja-JP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 </a:t>
            </a:r>
            <a:r>
              <a:rPr lang="ja-JP" altLang="en-US" sz="120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Primer</a:t>
            </a:r>
            <a:r>
              <a:rPr lang="ja-JP" altLang="en-US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(10uM)</a:t>
            </a:r>
            <a:r>
              <a:rPr lang="en-US" altLang="ja-JP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  _1ul</a:t>
            </a:r>
          </a:p>
          <a:p>
            <a:r>
              <a:rPr lang="ja-JP" altLang="en-US" sz="120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Reverse</a:t>
            </a:r>
            <a:r>
              <a:rPr lang="en-US" altLang="ja-JP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 </a:t>
            </a:r>
            <a:r>
              <a:rPr lang="ja-JP" altLang="en-US" sz="120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Primer</a:t>
            </a:r>
            <a:r>
              <a:rPr lang="ja-JP" altLang="en-US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(10uM)</a:t>
            </a:r>
            <a:r>
              <a:rPr lang="en-US" altLang="ja-JP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  _1ul</a:t>
            </a:r>
            <a:endParaRPr kumimoji="1" lang="en-US" altLang="ja-JP" sz="1200" dirty="0">
              <a:solidFill>
                <a:srgbClr val="000000"/>
              </a:solidFill>
              <a:latin typeface="ＭＳ Ｐゴシック"/>
              <a:ea typeface="ＭＳ Ｐゴシック"/>
              <a:cs typeface="ＭＳ Ｐゴシック"/>
            </a:endParaRPr>
          </a:p>
          <a:p>
            <a:r>
              <a:rPr lang="ja-JP" altLang="en-US" sz="1200" u="sng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Template</a:t>
            </a:r>
            <a:r>
              <a:rPr lang="en-US" altLang="ja-JP" sz="1200" u="sng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 </a:t>
            </a:r>
            <a:r>
              <a:rPr lang="ja-JP" altLang="en-US" sz="1200" u="sng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DNA</a:t>
            </a:r>
            <a:r>
              <a:rPr lang="ja-JP" altLang="en-US" sz="1200" u="sng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(</a:t>
            </a:r>
            <a:r>
              <a:rPr lang="en-US" altLang="ja-JP" sz="1200" u="sng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&lt;</a:t>
            </a:r>
            <a:r>
              <a:rPr lang="ja-JP" altLang="en-US" sz="1200" u="sng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100ng)</a:t>
            </a:r>
            <a:r>
              <a:rPr lang="en-US" altLang="ja-JP" sz="1200" u="sng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 _2ul   </a:t>
            </a:r>
          </a:p>
          <a:p>
            <a:r>
              <a:rPr lang="en-US" altLang="ja-JP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                        t</a:t>
            </a:r>
            <a:r>
              <a:rPr lang="ja-JP" altLang="en-US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otal</a:t>
            </a:r>
            <a:r>
              <a:rPr lang="en-US" altLang="ja-JP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_25ul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5939EDBC-2E86-6442-8F53-D558C7BD437B}"/>
              </a:ext>
            </a:extLst>
          </p:cNvPr>
          <p:cNvSpPr txBox="1"/>
          <p:nvPr/>
        </p:nvSpPr>
        <p:spPr>
          <a:xfrm>
            <a:off x="5487622" y="5241379"/>
            <a:ext cx="34426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/>
              <a:t>▼PCR product check</a:t>
            </a:r>
          </a:p>
          <a:p>
            <a:r>
              <a:rPr lang="en-US" altLang="ja-JP" sz="1200" dirty="0"/>
              <a:t>1.2% Agarose gel</a:t>
            </a:r>
          </a:p>
          <a:p>
            <a:r>
              <a:rPr lang="en-US" altLang="ja-JP" sz="1200" dirty="0"/>
              <a:t>15ul load</a:t>
            </a:r>
          </a:p>
          <a:p>
            <a:r>
              <a:rPr lang="en-US" altLang="ja-JP" sz="1200" dirty="0"/>
              <a:t>(Loading Buffer(10X)_5ul+sample_10ul)</a:t>
            </a:r>
          </a:p>
          <a:p>
            <a:r>
              <a:rPr lang="en-US" altLang="ja-JP" sz="1200" dirty="0"/>
              <a:t>100V  40min Electrophoresis</a:t>
            </a:r>
          </a:p>
        </p:txBody>
      </p:sp>
    </p:spTree>
    <p:extLst>
      <p:ext uri="{BB962C8B-B14F-4D97-AF65-F5344CB8AC3E}">
        <p14:creationId xmlns:p14="http://schemas.microsoft.com/office/powerpoint/2010/main" val="16743822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37347" y="44226"/>
            <a:ext cx="9139217" cy="3154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50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Lane</a:t>
            </a:r>
            <a:r>
              <a:rPr lang="en-US" altLang="ja-JP" sz="650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                         1                                 2                3               4              5                6                7                8                    9                                   10   </a:t>
            </a:r>
          </a:p>
          <a:p>
            <a:r>
              <a:rPr lang="ja-JP" altLang="en-US" sz="650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Sample</a:t>
            </a:r>
            <a:r>
              <a:rPr lang="en-US" altLang="ja-JP" sz="650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【</a:t>
            </a:r>
            <a:r>
              <a:rPr lang="ja-JP" altLang="en-US" sz="650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GeneLadder100(0.1</a:t>
            </a:r>
            <a:r>
              <a:rPr lang="ja-JP" altLang="en-US" sz="65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-2kb)</a:t>
            </a:r>
            <a:r>
              <a:rPr lang="en-US" altLang="ja-JP" sz="650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 】【</a:t>
            </a:r>
            <a:r>
              <a:rPr lang="ja-JP" altLang="en-US" sz="800" dirty="0">
                <a:solidFill>
                  <a:srgbClr val="DD0806"/>
                </a:solidFill>
                <a:latin typeface="ＭＳ Ｐゴシック"/>
                <a:ea typeface="ＭＳ Ｐゴシック"/>
                <a:cs typeface="ＭＳ Ｐゴシック"/>
              </a:rPr>
              <a:t>BEND3</a:t>
            </a:r>
            <a:r>
              <a:rPr lang="en-US" altLang="ja-JP" sz="650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】【</a:t>
            </a:r>
            <a:r>
              <a:rPr lang="ja-JP" altLang="en-US" sz="800" dirty="0">
                <a:solidFill>
                  <a:srgbClr val="DD0806"/>
                </a:solidFill>
                <a:latin typeface="ＭＳ Ｐゴシック"/>
                <a:ea typeface="ＭＳ Ｐゴシック"/>
                <a:cs typeface="ＭＳ Ｐゴシック"/>
              </a:rPr>
              <a:t>LOXL2</a:t>
            </a:r>
            <a:r>
              <a:rPr lang="en-US" altLang="ja-JP" sz="650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】【</a:t>
            </a:r>
            <a:r>
              <a:rPr lang="ja-JP" altLang="en-US" sz="800" dirty="0">
                <a:solidFill>
                  <a:srgbClr val="DD0806"/>
                </a:solidFill>
                <a:latin typeface="ＭＳ Ｐゴシック"/>
                <a:ea typeface="ＭＳ Ｐゴシック"/>
                <a:cs typeface="ＭＳ Ｐゴシック"/>
              </a:rPr>
              <a:t>OTX2</a:t>
            </a:r>
            <a:r>
              <a:rPr lang="en-US" altLang="ja-JP" sz="650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】【</a:t>
            </a:r>
            <a:r>
              <a:rPr lang="ja-JP" altLang="en-US" sz="800" dirty="0">
                <a:solidFill>
                  <a:srgbClr val="DD0806"/>
                </a:solidFill>
                <a:latin typeface="ＭＳ Ｐゴシック"/>
                <a:ea typeface="ＭＳ Ｐゴシック"/>
                <a:cs typeface="ＭＳ Ｐゴシック"/>
              </a:rPr>
              <a:t>TBL1X</a:t>
            </a:r>
            <a:r>
              <a:rPr lang="en-US" altLang="ja-JP" sz="650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】【</a:t>
            </a:r>
            <a:r>
              <a:rPr lang="ja-JP" altLang="en-US" sz="800" dirty="0">
                <a:solidFill>
                  <a:srgbClr val="DD0806"/>
                </a:solidFill>
                <a:latin typeface="ＭＳ Ｐゴシック"/>
                <a:ea typeface="ＭＳ Ｐゴシック"/>
                <a:cs typeface="ＭＳ Ｐゴシック"/>
              </a:rPr>
              <a:t>AEBP1</a:t>
            </a:r>
            <a:r>
              <a:rPr lang="en-US" altLang="ja-JP" sz="650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】【</a:t>
            </a:r>
            <a:r>
              <a:rPr lang="ja-JP" altLang="en-US" sz="800" dirty="0">
                <a:solidFill>
                  <a:srgbClr val="DD0806"/>
                </a:solidFill>
                <a:latin typeface="ＭＳ Ｐゴシック"/>
                <a:ea typeface="ＭＳ Ｐゴシック"/>
                <a:cs typeface="ＭＳ Ｐゴシック"/>
              </a:rPr>
              <a:t>CCAR2</a:t>
            </a:r>
            <a:r>
              <a:rPr lang="en-US" altLang="ja-JP" sz="650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】【</a:t>
            </a:r>
            <a:r>
              <a:rPr lang="ja-JP" altLang="en-US" sz="800" dirty="0">
                <a:solidFill>
                  <a:srgbClr val="DD0806"/>
                </a:solidFill>
                <a:latin typeface="ＭＳ Ｐゴシック"/>
                <a:ea typeface="ＭＳ Ｐゴシック"/>
                <a:cs typeface="ＭＳ Ｐゴシック"/>
              </a:rPr>
              <a:t>GTF3C6</a:t>
            </a:r>
            <a:r>
              <a:rPr lang="en-US" altLang="ja-JP" sz="650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】【</a:t>
            </a:r>
            <a:r>
              <a:rPr lang="ja-JP" altLang="en-US" sz="800" dirty="0">
                <a:solidFill>
                  <a:srgbClr val="DD0806"/>
                </a:solidFill>
                <a:latin typeface="ＭＳ Ｐゴシック"/>
                <a:ea typeface="ＭＳ Ｐゴシック"/>
                <a:cs typeface="ＭＳ Ｐゴシック"/>
              </a:rPr>
              <a:t>MYBBP1A</a:t>
            </a:r>
            <a:r>
              <a:rPr lang="en-US" altLang="ja-JP" sz="650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】【</a:t>
            </a:r>
            <a:r>
              <a:rPr lang="ja-JP" altLang="en-US" sz="650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GeneLadderWide1(</a:t>
            </a:r>
            <a:r>
              <a:rPr lang="ja-JP" altLang="en-US" sz="65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0.1-20 k</a:t>
            </a:r>
            <a:r>
              <a:rPr lang="en-US" altLang="ja-JP" sz="650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b</a:t>
            </a:r>
            <a:r>
              <a:rPr lang="ja-JP" altLang="en-US" sz="65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)</a:t>
            </a:r>
            <a:r>
              <a:rPr lang="en-US" altLang="ja-JP" sz="650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 】</a:t>
            </a:r>
            <a:endParaRPr kumimoji="1" lang="en-US" altLang="ja-JP" sz="650" dirty="0"/>
          </a:p>
        </p:txBody>
      </p:sp>
      <p:grpSp>
        <p:nvGrpSpPr>
          <p:cNvPr id="9" name="図形グループ 8"/>
          <p:cNvGrpSpPr/>
          <p:nvPr/>
        </p:nvGrpSpPr>
        <p:grpSpPr>
          <a:xfrm>
            <a:off x="122110" y="5215781"/>
            <a:ext cx="1766524" cy="1569660"/>
            <a:chOff x="70466" y="2355598"/>
            <a:chExt cx="936958" cy="2636030"/>
          </a:xfrm>
        </p:grpSpPr>
        <p:sp>
          <p:nvSpPr>
            <p:cNvPr id="11" name="テキスト ボックス 10"/>
            <p:cNvSpPr txBox="1"/>
            <p:nvPr/>
          </p:nvSpPr>
          <p:spPr>
            <a:xfrm>
              <a:off x="70466" y="2355598"/>
              <a:ext cx="699728" cy="2636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dirty="0"/>
                <a:t>▼PCR condition</a:t>
              </a:r>
            </a:p>
            <a:p>
              <a:endParaRPr lang="en-US" altLang="ja-JP" sz="1200" dirty="0"/>
            </a:p>
            <a:p>
              <a:r>
                <a:rPr lang="en-US" altLang="ja-JP" sz="1200" dirty="0"/>
                <a:t>95°C  30sec</a:t>
              </a:r>
            </a:p>
            <a:p>
              <a:r>
                <a:rPr kumimoji="1" lang="en-US" altLang="ja-JP" sz="1200" dirty="0"/>
                <a:t>↓</a:t>
              </a:r>
            </a:p>
            <a:p>
              <a:r>
                <a:rPr lang="en-US" altLang="ja-JP" sz="1200" dirty="0"/>
                <a:t>95°C  30sec</a:t>
              </a:r>
            </a:p>
            <a:p>
              <a:r>
                <a:rPr lang="en-US" altLang="ja-JP" sz="1200" dirty="0">
                  <a:solidFill>
                    <a:srgbClr val="FF0000"/>
                  </a:solidFill>
                </a:rPr>
                <a:t>58</a:t>
              </a:r>
              <a:r>
                <a:rPr kumimoji="1" lang="en-US" altLang="ja-JP" sz="1200" dirty="0">
                  <a:solidFill>
                    <a:srgbClr val="FF0000"/>
                  </a:solidFill>
                </a:rPr>
                <a:t>°C</a:t>
              </a:r>
              <a:r>
                <a:rPr kumimoji="1" lang="en-US" altLang="ja-JP" sz="1200" dirty="0"/>
                <a:t>  45sec</a:t>
              </a:r>
            </a:p>
            <a:p>
              <a:r>
                <a:rPr lang="en-US" altLang="ja-JP" sz="1200" dirty="0"/>
                <a:t>↓</a:t>
              </a:r>
            </a:p>
            <a:p>
              <a:r>
                <a:rPr kumimoji="1" lang="en-US" altLang="ja-JP" sz="1200" dirty="0"/>
                <a:t>4</a:t>
              </a:r>
              <a:r>
                <a:rPr lang="en-US" altLang="ja-JP" sz="1200" dirty="0"/>
                <a:t>°C  Forever</a:t>
              </a:r>
              <a:endParaRPr kumimoji="1" lang="ja-JP" altLang="en-US" sz="1200" dirty="0"/>
            </a:p>
          </p:txBody>
        </p:sp>
        <p:sp>
          <p:nvSpPr>
            <p:cNvPr id="12" name="右中かっこ 11"/>
            <p:cNvSpPr/>
            <p:nvPr/>
          </p:nvSpPr>
          <p:spPr>
            <a:xfrm>
              <a:off x="522928" y="3694207"/>
              <a:ext cx="108000" cy="604571"/>
            </a:xfrm>
            <a:prstGeom prst="rightBrac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605020" y="3721550"/>
              <a:ext cx="402404" cy="4651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dirty="0"/>
                <a:t>40cycles</a:t>
              </a:r>
              <a:endParaRPr kumimoji="1" lang="ja-JP" altLang="en-US" sz="1200" dirty="0"/>
            </a:p>
          </p:txBody>
        </p:sp>
      </p:grpSp>
      <p:pic>
        <p:nvPicPr>
          <p:cNvPr id="2" name="図 1" descr="210513_AGE-58(7).jpe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6" t="27958" r="36912" b="1058"/>
          <a:stretch/>
        </p:blipFill>
        <p:spPr>
          <a:xfrm>
            <a:off x="1317378" y="597610"/>
            <a:ext cx="4617456" cy="3980771"/>
          </a:xfrm>
          <a:prstGeom prst="rect">
            <a:avLst/>
          </a:prstGeom>
        </p:spPr>
      </p:pic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A1C8AB0E-8491-6D4D-A6F4-62E83B839502}"/>
              </a:ext>
            </a:extLst>
          </p:cNvPr>
          <p:cNvSpPr txBox="1"/>
          <p:nvPr/>
        </p:nvSpPr>
        <p:spPr>
          <a:xfrm>
            <a:off x="5487622" y="5241379"/>
            <a:ext cx="34426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/>
              <a:t>▼PCR product check</a:t>
            </a:r>
          </a:p>
          <a:p>
            <a:r>
              <a:rPr lang="en-US" altLang="ja-JP" sz="1200" dirty="0"/>
              <a:t>1.2% Agarose gel</a:t>
            </a:r>
          </a:p>
          <a:p>
            <a:r>
              <a:rPr lang="en-US" altLang="ja-JP" sz="1200" dirty="0"/>
              <a:t>15ul load</a:t>
            </a:r>
          </a:p>
          <a:p>
            <a:r>
              <a:rPr lang="en-US" altLang="ja-JP" sz="1200" dirty="0"/>
              <a:t>(Loading Buffer(10X)_5ul+sample_10ul)</a:t>
            </a:r>
          </a:p>
          <a:p>
            <a:r>
              <a:rPr lang="en-US" altLang="ja-JP" sz="1200" dirty="0"/>
              <a:t>100V  40min Electrophoresis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2654EC79-3107-FB4F-BBFA-47C39C4F0479}"/>
              </a:ext>
            </a:extLst>
          </p:cNvPr>
          <p:cNvSpPr txBox="1"/>
          <p:nvPr/>
        </p:nvSpPr>
        <p:spPr>
          <a:xfrm>
            <a:off x="1989840" y="5103673"/>
            <a:ext cx="3196578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/>
              <a:t>▼PCR reaction【</a:t>
            </a:r>
            <a:r>
              <a:rPr lang="ja-JP" altLang="en-US" sz="1200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KAPA_SYBR_FAST_qPCR</a:t>
            </a:r>
            <a:r>
              <a:rPr lang="en-US" altLang="ja-JP" sz="1200" dirty="0"/>
              <a:t>】</a:t>
            </a:r>
          </a:p>
          <a:p>
            <a:endParaRPr lang="en-US" altLang="ja-JP" sz="1200" dirty="0"/>
          </a:p>
          <a:p>
            <a:r>
              <a:rPr lang="ja-JP" altLang="en-US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Nuclease </a:t>
            </a:r>
            <a:r>
              <a:rPr lang="ja-JP" altLang="en-US" sz="120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free </a:t>
            </a:r>
            <a:r>
              <a:rPr lang="en-US" altLang="ja-JP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w</a:t>
            </a:r>
            <a:r>
              <a:rPr lang="ja-JP" altLang="en-US" sz="120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ater</a:t>
            </a:r>
            <a:r>
              <a:rPr lang="en-US" altLang="ja-JP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   _8ul</a:t>
            </a:r>
          </a:p>
          <a:p>
            <a:r>
              <a:rPr lang="ja-JP" altLang="en-US" sz="120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qPCR</a:t>
            </a:r>
            <a:r>
              <a:rPr lang="en-US" altLang="ja-JP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 </a:t>
            </a:r>
            <a:r>
              <a:rPr lang="ja-JP" altLang="en-US" sz="120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MasterMix</a:t>
            </a:r>
            <a:r>
              <a:rPr lang="en-US" altLang="ja-JP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        _12.5ul</a:t>
            </a:r>
          </a:p>
          <a:p>
            <a:r>
              <a:rPr lang="ja-JP" altLang="en-US" sz="120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ROX</a:t>
            </a:r>
            <a:r>
              <a:rPr lang="en-US" altLang="ja-JP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 </a:t>
            </a:r>
            <a:r>
              <a:rPr lang="ja-JP" altLang="en-US" sz="120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High</a:t>
            </a:r>
            <a:r>
              <a:rPr lang="en-US" altLang="ja-JP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 </a:t>
            </a:r>
            <a:r>
              <a:rPr lang="ja-JP" altLang="en-US" sz="120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(</a:t>
            </a:r>
            <a:r>
              <a:rPr lang="ja-JP" altLang="en-US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x50)</a:t>
            </a:r>
            <a:r>
              <a:rPr lang="en-US" altLang="ja-JP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           _0.5ul</a:t>
            </a:r>
            <a:endParaRPr kumimoji="1" lang="en-US" altLang="ja-JP" sz="1200" dirty="0">
              <a:solidFill>
                <a:srgbClr val="000000"/>
              </a:solidFill>
              <a:latin typeface="ＭＳ Ｐゴシック"/>
              <a:ea typeface="ＭＳ Ｐゴシック"/>
              <a:cs typeface="ＭＳ Ｐゴシック"/>
            </a:endParaRPr>
          </a:p>
          <a:p>
            <a:r>
              <a:rPr lang="ja-JP" altLang="en-US" sz="120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Forward</a:t>
            </a:r>
            <a:r>
              <a:rPr lang="en-US" altLang="ja-JP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 </a:t>
            </a:r>
            <a:r>
              <a:rPr lang="ja-JP" altLang="en-US" sz="120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Primer</a:t>
            </a:r>
            <a:r>
              <a:rPr lang="ja-JP" altLang="en-US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(10uM)</a:t>
            </a:r>
            <a:r>
              <a:rPr lang="en-US" altLang="ja-JP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  _1ul</a:t>
            </a:r>
          </a:p>
          <a:p>
            <a:r>
              <a:rPr lang="ja-JP" altLang="en-US" sz="120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Reverse</a:t>
            </a:r>
            <a:r>
              <a:rPr lang="en-US" altLang="ja-JP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 </a:t>
            </a:r>
            <a:r>
              <a:rPr lang="ja-JP" altLang="en-US" sz="120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Primer</a:t>
            </a:r>
            <a:r>
              <a:rPr lang="ja-JP" altLang="en-US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(10uM)</a:t>
            </a:r>
            <a:r>
              <a:rPr lang="en-US" altLang="ja-JP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  _1ul</a:t>
            </a:r>
            <a:endParaRPr kumimoji="1" lang="en-US" altLang="ja-JP" sz="1200" dirty="0">
              <a:solidFill>
                <a:srgbClr val="000000"/>
              </a:solidFill>
              <a:latin typeface="ＭＳ Ｐゴシック"/>
              <a:ea typeface="ＭＳ Ｐゴシック"/>
              <a:cs typeface="ＭＳ Ｐゴシック"/>
            </a:endParaRPr>
          </a:p>
          <a:p>
            <a:r>
              <a:rPr lang="ja-JP" altLang="en-US" sz="1200" u="sng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Template</a:t>
            </a:r>
            <a:r>
              <a:rPr lang="en-US" altLang="ja-JP" sz="1200" u="sng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 </a:t>
            </a:r>
            <a:r>
              <a:rPr lang="ja-JP" altLang="en-US" sz="1200" u="sng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DNA</a:t>
            </a:r>
            <a:r>
              <a:rPr lang="ja-JP" altLang="en-US" sz="1200" u="sng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(</a:t>
            </a:r>
            <a:r>
              <a:rPr lang="en-US" altLang="ja-JP" sz="1200" u="sng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&lt;</a:t>
            </a:r>
            <a:r>
              <a:rPr lang="ja-JP" altLang="en-US" sz="1200" u="sng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100ng)</a:t>
            </a:r>
            <a:r>
              <a:rPr lang="en-US" altLang="ja-JP" sz="1200" u="sng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 _2ul   </a:t>
            </a:r>
          </a:p>
          <a:p>
            <a:r>
              <a:rPr lang="en-US" altLang="ja-JP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                        t</a:t>
            </a:r>
            <a:r>
              <a:rPr lang="ja-JP" altLang="en-US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otal</a:t>
            </a:r>
            <a:r>
              <a:rPr lang="en-US" altLang="ja-JP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_25ul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6ADB43F-C773-EF44-ABE7-32031BC4F55D}"/>
              </a:ext>
            </a:extLst>
          </p:cNvPr>
          <p:cNvSpPr txBox="1"/>
          <p:nvPr/>
        </p:nvSpPr>
        <p:spPr>
          <a:xfrm flipH="1">
            <a:off x="7027607" y="1022695"/>
            <a:ext cx="20352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u="sng" dirty="0"/>
              <a:t>Condition </a:t>
            </a:r>
            <a:r>
              <a:rPr lang="en-US" altLang="ja-JP" u="sng" dirty="0"/>
              <a:t>change (</a:t>
            </a:r>
            <a:r>
              <a:rPr lang="en-US" altLang="ja-JP" u="sng" dirty="0">
                <a:solidFill>
                  <a:srgbClr val="FF0000"/>
                </a:solidFill>
              </a:rPr>
              <a:t>58</a:t>
            </a:r>
            <a:r>
              <a:rPr lang="ja-JP" altLang="en-US" u="sng">
                <a:solidFill>
                  <a:srgbClr val="FF0000"/>
                </a:solidFill>
              </a:rPr>
              <a:t>℃</a:t>
            </a:r>
            <a:r>
              <a:rPr lang="en-US" altLang="ja-JP" u="sng" dirty="0"/>
              <a:t>)</a:t>
            </a:r>
            <a:endParaRPr kumimoji="1" lang="ja-JP" altLang="en-US" u="sng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8BDDD800-6C0C-F24D-92B8-4E6DAF50556C}"/>
              </a:ext>
            </a:extLst>
          </p:cNvPr>
          <p:cNvSpPr txBox="1"/>
          <p:nvPr/>
        </p:nvSpPr>
        <p:spPr>
          <a:xfrm>
            <a:off x="1509291" y="509120"/>
            <a:ext cx="44314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/>
              <a:t>1        </a:t>
            </a:r>
            <a:r>
              <a:rPr kumimoji="1" lang="en-US" altLang="ja-JP" sz="1600" dirty="0">
                <a:solidFill>
                  <a:srgbClr val="FF0000"/>
                </a:solidFill>
              </a:rPr>
              <a:t>2       3       4       5      6       7       8      9      </a:t>
            </a:r>
            <a:r>
              <a:rPr kumimoji="1" lang="en-US" altLang="ja-JP" sz="1600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1207887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 descr="210513_AGE-60Tm(9).jpe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5" t="27352" r="59515"/>
          <a:stretch/>
        </p:blipFill>
        <p:spPr>
          <a:xfrm>
            <a:off x="1129949" y="499497"/>
            <a:ext cx="2851339" cy="3968227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37347" y="44226"/>
            <a:ext cx="9139217" cy="3154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50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Lane</a:t>
            </a:r>
            <a:r>
              <a:rPr lang="en-US" altLang="ja-JP" sz="650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                         1                                 2                3               4                                  5</a:t>
            </a:r>
          </a:p>
          <a:p>
            <a:r>
              <a:rPr lang="ja-JP" altLang="en-US" sz="650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Sample</a:t>
            </a:r>
            <a:r>
              <a:rPr lang="en-US" altLang="ja-JP" sz="650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【</a:t>
            </a:r>
            <a:r>
              <a:rPr lang="ja-JP" altLang="en-US" sz="650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GeneLadder100(0.1</a:t>
            </a:r>
            <a:r>
              <a:rPr lang="ja-JP" altLang="en-US" sz="65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-2kb)</a:t>
            </a:r>
            <a:r>
              <a:rPr lang="en-US" altLang="ja-JP" sz="650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 】【</a:t>
            </a:r>
            <a:r>
              <a:rPr lang="ja-JP" altLang="en-US" sz="800" dirty="0">
                <a:solidFill>
                  <a:srgbClr val="000090"/>
                </a:solidFill>
                <a:latin typeface="ＭＳ Ｐゴシック"/>
                <a:ea typeface="ＭＳ Ｐゴシック"/>
                <a:cs typeface="ＭＳ Ｐゴシック"/>
              </a:rPr>
              <a:t>LOXL2</a:t>
            </a:r>
            <a:r>
              <a:rPr lang="en-US" altLang="ja-JP" sz="650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】【</a:t>
            </a:r>
            <a:r>
              <a:rPr lang="ja-JP" altLang="en-US" sz="800" dirty="0">
                <a:solidFill>
                  <a:srgbClr val="000090"/>
                </a:solidFill>
                <a:latin typeface="ＭＳ Ｐゴシック"/>
                <a:ea typeface="ＭＳ Ｐゴシック"/>
                <a:cs typeface="ＭＳ Ｐゴシック"/>
              </a:rPr>
              <a:t>AEBP1</a:t>
            </a:r>
            <a:r>
              <a:rPr lang="en-US" altLang="ja-JP" sz="650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】【</a:t>
            </a:r>
            <a:r>
              <a:rPr lang="ja-JP" altLang="en-US" sz="800" dirty="0">
                <a:solidFill>
                  <a:srgbClr val="000090"/>
                </a:solidFill>
                <a:latin typeface="ＭＳ Ｐゴシック"/>
                <a:ea typeface="ＭＳ Ｐゴシック"/>
                <a:cs typeface="ＭＳ Ｐゴシック"/>
              </a:rPr>
              <a:t>CCAR2</a:t>
            </a:r>
            <a:r>
              <a:rPr lang="en-US" altLang="ja-JP" sz="650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】【</a:t>
            </a:r>
            <a:r>
              <a:rPr lang="ja-JP" altLang="en-US" sz="650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GeneLadderWide1(</a:t>
            </a:r>
            <a:r>
              <a:rPr lang="ja-JP" altLang="en-US" sz="65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0.1-20 k</a:t>
            </a:r>
            <a:r>
              <a:rPr lang="en-US" altLang="ja-JP" sz="650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b</a:t>
            </a:r>
            <a:r>
              <a:rPr lang="ja-JP" altLang="en-US" sz="65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)</a:t>
            </a:r>
            <a:r>
              <a:rPr lang="en-US" altLang="ja-JP" sz="650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 】</a:t>
            </a:r>
            <a:endParaRPr kumimoji="1" lang="en-US" altLang="ja-JP" sz="650" dirty="0"/>
          </a:p>
        </p:txBody>
      </p:sp>
      <p:grpSp>
        <p:nvGrpSpPr>
          <p:cNvPr id="9" name="図形グループ 8"/>
          <p:cNvGrpSpPr/>
          <p:nvPr/>
        </p:nvGrpSpPr>
        <p:grpSpPr>
          <a:xfrm>
            <a:off x="122110" y="5215781"/>
            <a:ext cx="1766524" cy="1569660"/>
            <a:chOff x="70466" y="2355598"/>
            <a:chExt cx="936958" cy="2636030"/>
          </a:xfrm>
        </p:grpSpPr>
        <p:sp>
          <p:nvSpPr>
            <p:cNvPr id="11" name="テキスト ボックス 10"/>
            <p:cNvSpPr txBox="1"/>
            <p:nvPr/>
          </p:nvSpPr>
          <p:spPr>
            <a:xfrm>
              <a:off x="70466" y="2355598"/>
              <a:ext cx="699728" cy="2636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dirty="0"/>
                <a:t>▼PCR condition</a:t>
              </a:r>
            </a:p>
            <a:p>
              <a:endParaRPr lang="en-US" altLang="ja-JP" sz="1200" dirty="0"/>
            </a:p>
            <a:p>
              <a:r>
                <a:rPr lang="en-US" altLang="ja-JP" sz="1200" dirty="0"/>
                <a:t>95°C  30sec</a:t>
              </a:r>
            </a:p>
            <a:p>
              <a:r>
                <a:rPr kumimoji="1" lang="en-US" altLang="ja-JP" sz="1200" dirty="0"/>
                <a:t>↓</a:t>
              </a:r>
            </a:p>
            <a:p>
              <a:r>
                <a:rPr lang="en-US" altLang="ja-JP" sz="1200" dirty="0"/>
                <a:t>95°C  30sec</a:t>
              </a:r>
            </a:p>
            <a:p>
              <a:r>
                <a:rPr lang="ja-JP" altLang="ja-JP" sz="1200" dirty="0">
                  <a:solidFill>
                    <a:srgbClr val="000090"/>
                  </a:solidFill>
                </a:rPr>
                <a:t>6</a:t>
              </a:r>
              <a:r>
                <a:rPr lang="en-US" altLang="ja-JP" sz="1200" dirty="0">
                  <a:solidFill>
                    <a:srgbClr val="000090"/>
                  </a:solidFill>
                </a:rPr>
                <a:t>0</a:t>
              </a:r>
              <a:r>
                <a:rPr kumimoji="1" lang="en-US" altLang="ja-JP" sz="1200" dirty="0">
                  <a:solidFill>
                    <a:srgbClr val="000090"/>
                  </a:solidFill>
                </a:rPr>
                <a:t>°C  </a:t>
              </a:r>
              <a:r>
                <a:rPr kumimoji="1" lang="en-US" altLang="ja-JP" sz="1200" dirty="0"/>
                <a:t>45sec</a:t>
              </a:r>
            </a:p>
            <a:p>
              <a:r>
                <a:rPr lang="en-US" altLang="ja-JP" sz="1200" dirty="0"/>
                <a:t>↓</a:t>
              </a:r>
            </a:p>
            <a:p>
              <a:r>
                <a:rPr kumimoji="1" lang="en-US" altLang="ja-JP" sz="1200" dirty="0"/>
                <a:t>4</a:t>
              </a:r>
              <a:r>
                <a:rPr lang="en-US" altLang="ja-JP" sz="1200" dirty="0"/>
                <a:t>°C  Forever</a:t>
              </a:r>
              <a:endParaRPr kumimoji="1" lang="ja-JP" altLang="en-US" sz="1200" dirty="0"/>
            </a:p>
          </p:txBody>
        </p:sp>
        <p:sp>
          <p:nvSpPr>
            <p:cNvPr id="12" name="右中かっこ 11"/>
            <p:cNvSpPr/>
            <p:nvPr/>
          </p:nvSpPr>
          <p:spPr>
            <a:xfrm>
              <a:off x="522928" y="3694207"/>
              <a:ext cx="108000" cy="604571"/>
            </a:xfrm>
            <a:prstGeom prst="rightBrac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605020" y="3721550"/>
              <a:ext cx="402404" cy="4651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dirty="0"/>
                <a:t>40cycles</a:t>
              </a:r>
              <a:endParaRPr kumimoji="1" lang="ja-JP" altLang="en-US" sz="1200" dirty="0"/>
            </a:p>
          </p:txBody>
        </p:sp>
      </p:grp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0905734F-ED3D-1B4D-9931-776F82643D38}"/>
              </a:ext>
            </a:extLst>
          </p:cNvPr>
          <p:cNvSpPr txBox="1"/>
          <p:nvPr/>
        </p:nvSpPr>
        <p:spPr>
          <a:xfrm>
            <a:off x="1989840" y="5103673"/>
            <a:ext cx="3196578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/>
              <a:t>▼PCR reaction【</a:t>
            </a:r>
            <a:r>
              <a:rPr lang="ja-JP" altLang="en-US" sz="1200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KAPA_SYBR_FAST_qPCR</a:t>
            </a:r>
            <a:r>
              <a:rPr lang="en-US" altLang="ja-JP" sz="1200" dirty="0"/>
              <a:t>】</a:t>
            </a:r>
          </a:p>
          <a:p>
            <a:endParaRPr lang="en-US" altLang="ja-JP" sz="1200" dirty="0"/>
          </a:p>
          <a:p>
            <a:r>
              <a:rPr lang="ja-JP" altLang="en-US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Nuclease </a:t>
            </a:r>
            <a:r>
              <a:rPr lang="ja-JP" altLang="en-US" sz="120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free </a:t>
            </a:r>
            <a:r>
              <a:rPr lang="en-US" altLang="ja-JP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w</a:t>
            </a:r>
            <a:r>
              <a:rPr lang="ja-JP" altLang="en-US" sz="120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ater</a:t>
            </a:r>
            <a:r>
              <a:rPr lang="en-US" altLang="ja-JP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   _8ul</a:t>
            </a:r>
          </a:p>
          <a:p>
            <a:r>
              <a:rPr lang="ja-JP" altLang="en-US" sz="120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qPCR</a:t>
            </a:r>
            <a:r>
              <a:rPr lang="en-US" altLang="ja-JP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 </a:t>
            </a:r>
            <a:r>
              <a:rPr lang="ja-JP" altLang="en-US" sz="120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MasterMix</a:t>
            </a:r>
            <a:r>
              <a:rPr lang="en-US" altLang="ja-JP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        _12.5ul</a:t>
            </a:r>
          </a:p>
          <a:p>
            <a:r>
              <a:rPr lang="ja-JP" altLang="en-US" sz="120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ROX</a:t>
            </a:r>
            <a:r>
              <a:rPr lang="en-US" altLang="ja-JP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 </a:t>
            </a:r>
            <a:r>
              <a:rPr lang="ja-JP" altLang="en-US" sz="120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High</a:t>
            </a:r>
            <a:r>
              <a:rPr lang="en-US" altLang="ja-JP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 </a:t>
            </a:r>
            <a:r>
              <a:rPr lang="ja-JP" altLang="en-US" sz="120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(</a:t>
            </a:r>
            <a:r>
              <a:rPr lang="ja-JP" altLang="en-US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x50)</a:t>
            </a:r>
            <a:r>
              <a:rPr lang="en-US" altLang="ja-JP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           _0.5ul</a:t>
            </a:r>
            <a:endParaRPr kumimoji="1" lang="en-US" altLang="ja-JP" sz="1200" dirty="0">
              <a:solidFill>
                <a:srgbClr val="000000"/>
              </a:solidFill>
              <a:latin typeface="ＭＳ Ｐゴシック"/>
              <a:ea typeface="ＭＳ Ｐゴシック"/>
              <a:cs typeface="ＭＳ Ｐゴシック"/>
            </a:endParaRPr>
          </a:p>
          <a:p>
            <a:r>
              <a:rPr lang="ja-JP" altLang="en-US" sz="120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Forward</a:t>
            </a:r>
            <a:r>
              <a:rPr lang="en-US" altLang="ja-JP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 </a:t>
            </a:r>
            <a:r>
              <a:rPr lang="ja-JP" altLang="en-US" sz="120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Primer</a:t>
            </a:r>
            <a:r>
              <a:rPr lang="ja-JP" altLang="en-US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(10uM)</a:t>
            </a:r>
            <a:r>
              <a:rPr lang="en-US" altLang="ja-JP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  _1ul</a:t>
            </a:r>
          </a:p>
          <a:p>
            <a:r>
              <a:rPr lang="ja-JP" altLang="en-US" sz="120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Reverse</a:t>
            </a:r>
            <a:r>
              <a:rPr lang="en-US" altLang="ja-JP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 </a:t>
            </a:r>
            <a:r>
              <a:rPr lang="ja-JP" altLang="en-US" sz="120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Primer</a:t>
            </a:r>
            <a:r>
              <a:rPr lang="ja-JP" altLang="en-US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(10uM)</a:t>
            </a:r>
            <a:r>
              <a:rPr lang="en-US" altLang="ja-JP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  _1ul</a:t>
            </a:r>
            <a:endParaRPr kumimoji="1" lang="en-US" altLang="ja-JP" sz="1200" dirty="0">
              <a:solidFill>
                <a:srgbClr val="000000"/>
              </a:solidFill>
              <a:latin typeface="ＭＳ Ｐゴシック"/>
              <a:ea typeface="ＭＳ Ｐゴシック"/>
              <a:cs typeface="ＭＳ Ｐゴシック"/>
            </a:endParaRPr>
          </a:p>
          <a:p>
            <a:r>
              <a:rPr lang="ja-JP" altLang="en-US" sz="1200" u="sng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Template</a:t>
            </a:r>
            <a:r>
              <a:rPr lang="en-US" altLang="ja-JP" sz="1200" u="sng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 </a:t>
            </a:r>
            <a:r>
              <a:rPr lang="ja-JP" altLang="en-US" sz="1200" u="sng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DNA</a:t>
            </a:r>
            <a:r>
              <a:rPr lang="ja-JP" altLang="en-US" sz="1200" u="sng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(</a:t>
            </a:r>
            <a:r>
              <a:rPr lang="en-US" altLang="ja-JP" sz="1200" u="sng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&lt;</a:t>
            </a:r>
            <a:r>
              <a:rPr lang="ja-JP" altLang="en-US" sz="1200" u="sng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100ng)</a:t>
            </a:r>
            <a:r>
              <a:rPr lang="en-US" altLang="ja-JP" sz="1200" u="sng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 _2ul   </a:t>
            </a:r>
          </a:p>
          <a:p>
            <a:r>
              <a:rPr lang="en-US" altLang="ja-JP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                        t</a:t>
            </a:r>
            <a:r>
              <a:rPr lang="ja-JP" altLang="en-US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otal</a:t>
            </a:r>
            <a:r>
              <a:rPr lang="en-US" altLang="ja-JP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_25ul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0333B9BC-1759-454B-ACB5-B9FD91E422F7}"/>
              </a:ext>
            </a:extLst>
          </p:cNvPr>
          <p:cNvSpPr txBox="1"/>
          <p:nvPr/>
        </p:nvSpPr>
        <p:spPr>
          <a:xfrm>
            <a:off x="5487622" y="5241379"/>
            <a:ext cx="34426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/>
              <a:t>▼PCR product check</a:t>
            </a:r>
          </a:p>
          <a:p>
            <a:r>
              <a:rPr lang="en-US" altLang="ja-JP" sz="1200" dirty="0"/>
              <a:t>1.2% Agarose gel</a:t>
            </a:r>
          </a:p>
          <a:p>
            <a:r>
              <a:rPr lang="en-US" altLang="ja-JP" sz="1200" dirty="0"/>
              <a:t>15ul load</a:t>
            </a:r>
          </a:p>
          <a:p>
            <a:r>
              <a:rPr lang="en-US" altLang="ja-JP" sz="1200" dirty="0"/>
              <a:t>(Loading Buffer(10X)_5ul+sample_10ul)</a:t>
            </a:r>
          </a:p>
          <a:p>
            <a:r>
              <a:rPr lang="en-US" altLang="ja-JP" sz="1200" dirty="0"/>
              <a:t>100V  40min Electrophoresis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5EE48D40-31FD-7A4C-B507-4D29D636C98C}"/>
              </a:ext>
            </a:extLst>
          </p:cNvPr>
          <p:cNvSpPr txBox="1"/>
          <p:nvPr/>
        </p:nvSpPr>
        <p:spPr>
          <a:xfrm flipH="1">
            <a:off x="7027607" y="1022695"/>
            <a:ext cx="20352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u="sng" dirty="0"/>
              <a:t>Condition </a:t>
            </a:r>
            <a:r>
              <a:rPr lang="en-US" altLang="ja-JP" u="sng" dirty="0"/>
              <a:t>change (</a:t>
            </a:r>
            <a:r>
              <a:rPr lang="en-US" altLang="ja-JP" u="sng" dirty="0">
                <a:solidFill>
                  <a:srgbClr val="0070C0"/>
                </a:solidFill>
              </a:rPr>
              <a:t>60</a:t>
            </a:r>
            <a:r>
              <a:rPr lang="ja-JP" altLang="en-US" u="sng">
                <a:solidFill>
                  <a:srgbClr val="0070C0"/>
                </a:solidFill>
              </a:rPr>
              <a:t>℃</a:t>
            </a:r>
            <a:r>
              <a:rPr lang="en-US" altLang="ja-JP" u="sng" dirty="0"/>
              <a:t>)</a:t>
            </a:r>
            <a:endParaRPr kumimoji="1" lang="ja-JP" altLang="en-US" u="sng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646FE209-FA33-9B49-B308-120F52B681E7}"/>
              </a:ext>
            </a:extLst>
          </p:cNvPr>
          <p:cNvSpPr txBox="1"/>
          <p:nvPr/>
        </p:nvSpPr>
        <p:spPr>
          <a:xfrm>
            <a:off x="1178795" y="499497"/>
            <a:ext cx="20598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/>
              <a:t>1        </a:t>
            </a:r>
            <a:r>
              <a:rPr kumimoji="1" lang="en-US" altLang="ja-JP" sz="1600" dirty="0">
                <a:solidFill>
                  <a:srgbClr val="0070C0"/>
                </a:solidFill>
              </a:rPr>
              <a:t>2       3       4       </a:t>
            </a:r>
            <a:r>
              <a:rPr kumimoji="1" lang="en-US" altLang="ja-JP" sz="1600" dirty="0"/>
              <a:t>5      </a:t>
            </a:r>
          </a:p>
        </p:txBody>
      </p:sp>
    </p:spTree>
    <p:extLst>
      <p:ext uri="{BB962C8B-B14F-4D97-AF65-F5344CB8AC3E}">
        <p14:creationId xmlns:p14="http://schemas.microsoft.com/office/powerpoint/2010/main" val="4538073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 descr="20210517154403-60.jpe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537" r="52525"/>
          <a:stretch/>
        </p:blipFill>
        <p:spPr>
          <a:xfrm>
            <a:off x="1989840" y="786164"/>
            <a:ext cx="3367935" cy="3961843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37347" y="44226"/>
            <a:ext cx="9139217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800" dirty="0">
                <a:solidFill>
                  <a:srgbClr val="000000"/>
                </a:solidFill>
                <a:latin typeface="Arial"/>
                <a:cs typeface="Arial"/>
              </a:rPr>
              <a:t>Lane</a:t>
            </a:r>
            <a:r>
              <a:rPr lang="en-US" altLang="ja-JP" sz="800" dirty="0">
                <a:solidFill>
                  <a:srgbClr val="000000"/>
                </a:solidFill>
                <a:latin typeface="Arial"/>
                <a:cs typeface="Arial"/>
              </a:rPr>
              <a:t>                         1                                    2                          3                        4                       5                        6                        7                                         8</a:t>
            </a:r>
          </a:p>
          <a:p>
            <a:r>
              <a:rPr lang="ja-JP" altLang="en-US" sz="800" dirty="0">
                <a:solidFill>
                  <a:srgbClr val="000000"/>
                </a:solidFill>
                <a:latin typeface="Arial"/>
                <a:cs typeface="Arial"/>
              </a:rPr>
              <a:t>Sample</a:t>
            </a:r>
            <a:r>
              <a:rPr lang="en-US" altLang="ja-JP" sz="800" dirty="0">
                <a:solidFill>
                  <a:srgbClr val="000000"/>
                </a:solidFill>
                <a:latin typeface="Arial"/>
                <a:cs typeface="Arial"/>
              </a:rPr>
              <a:t>【</a:t>
            </a:r>
            <a:r>
              <a:rPr lang="ja-JP" altLang="en-US" sz="800" dirty="0">
                <a:solidFill>
                  <a:srgbClr val="000000"/>
                </a:solidFill>
                <a:latin typeface="Arial"/>
                <a:cs typeface="Arial"/>
              </a:rPr>
              <a:t>GeneLadder100(0.1</a:t>
            </a:r>
            <a:r>
              <a:rPr lang="ja-JP" altLang="en-US" sz="800">
                <a:solidFill>
                  <a:srgbClr val="000000"/>
                </a:solidFill>
                <a:latin typeface="Arial"/>
                <a:cs typeface="Arial"/>
              </a:rPr>
              <a:t>-2kb)</a:t>
            </a:r>
            <a:r>
              <a:rPr lang="en-US" altLang="ja-JP" sz="800" dirty="0">
                <a:solidFill>
                  <a:srgbClr val="000000"/>
                </a:solidFill>
                <a:latin typeface="Arial"/>
                <a:cs typeface="Arial"/>
              </a:rPr>
              <a:t> 】【</a:t>
            </a:r>
            <a:r>
              <a:rPr lang="ja-JP" altLang="en-US" sz="800" dirty="0">
                <a:solidFill>
                  <a:srgbClr val="000090"/>
                </a:solidFill>
                <a:latin typeface="Arial"/>
                <a:cs typeface="Arial"/>
              </a:rPr>
              <a:t>LOXL2</a:t>
            </a:r>
            <a:r>
              <a:rPr lang="en-US" altLang="ja-JP" sz="800" dirty="0">
                <a:solidFill>
                  <a:srgbClr val="000000"/>
                </a:solidFill>
                <a:latin typeface="Arial"/>
                <a:cs typeface="Arial"/>
              </a:rPr>
              <a:t>】         【</a:t>
            </a:r>
            <a:r>
              <a:rPr lang="ja-JP" altLang="en-US" sz="800" dirty="0">
                <a:solidFill>
                  <a:srgbClr val="000090"/>
                </a:solidFill>
                <a:latin typeface="Arial"/>
                <a:cs typeface="Arial"/>
              </a:rPr>
              <a:t>LOXL2</a:t>
            </a:r>
            <a:r>
              <a:rPr lang="en-US" altLang="ja-JP" sz="800" dirty="0">
                <a:solidFill>
                  <a:srgbClr val="000000"/>
                </a:solidFill>
                <a:latin typeface="Arial"/>
                <a:cs typeface="Arial"/>
              </a:rPr>
              <a:t>】       【</a:t>
            </a:r>
            <a:r>
              <a:rPr lang="ja-JP" altLang="en-US" sz="800" dirty="0">
                <a:solidFill>
                  <a:srgbClr val="000090"/>
                </a:solidFill>
                <a:latin typeface="Arial"/>
                <a:cs typeface="Arial"/>
              </a:rPr>
              <a:t>LOXL2</a:t>
            </a:r>
            <a:r>
              <a:rPr lang="en-US" altLang="ja-JP" sz="800" dirty="0">
                <a:solidFill>
                  <a:srgbClr val="000000"/>
                </a:solidFill>
                <a:latin typeface="Arial"/>
                <a:cs typeface="Arial"/>
              </a:rPr>
              <a:t>】       【</a:t>
            </a:r>
            <a:r>
              <a:rPr lang="ja-JP" altLang="en-US" sz="800" dirty="0">
                <a:solidFill>
                  <a:srgbClr val="000090"/>
                </a:solidFill>
                <a:latin typeface="Arial"/>
                <a:cs typeface="Arial"/>
              </a:rPr>
              <a:t>CCAR2</a:t>
            </a:r>
            <a:r>
              <a:rPr lang="en-US" altLang="ja-JP" sz="800" dirty="0">
                <a:solidFill>
                  <a:srgbClr val="000000"/>
                </a:solidFill>
                <a:latin typeface="Arial"/>
                <a:cs typeface="Arial"/>
              </a:rPr>
              <a:t>】       【</a:t>
            </a:r>
            <a:r>
              <a:rPr lang="ja-JP" altLang="en-US" sz="800" dirty="0">
                <a:solidFill>
                  <a:srgbClr val="000090"/>
                </a:solidFill>
                <a:latin typeface="Arial"/>
                <a:cs typeface="Arial"/>
              </a:rPr>
              <a:t>CCAR2</a:t>
            </a:r>
            <a:r>
              <a:rPr lang="en-US" altLang="ja-JP" sz="800" dirty="0">
                <a:solidFill>
                  <a:srgbClr val="000000"/>
                </a:solidFill>
                <a:latin typeface="Arial"/>
                <a:cs typeface="Arial"/>
              </a:rPr>
              <a:t>】      【</a:t>
            </a:r>
            <a:r>
              <a:rPr lang="ja-JP" altLang="en-US" sz="800" dirty="0">
                <a:solidFill>
                  <a:srgbClr val="000090"/>
                </a:solidFill>
                <a:latin typeface="Arial"/>
                <a:cs typeface="Arial"/>
              </a:rPr>
              <a:t>CCAR2</a:t>
            </a:r>
            <a:r>
              <a:rPr lang="en-US" altLang="ja-JP" sz="800" dirty="0">
                <a:solidFill>
                  <a:srgbClr val="000000"/>
                </a:solidFill>
                <a:latin typeface="Arial"/>
                <a:cs typeface="Arial"/>
              </a:rPr>
              <a:t>】</a:t>
            </a:r>
            <a:r>
              <a:rPr lang="ja-JP" altLang="en-US" sz="800" dirty="0">
                <a:solidFill>
                  <a:srgbClr val="000000"/>
                </a:solidFill>
                <a:latin typeface="Arial"/>
                <a:cs typeface="Arial"/>
              </a:rPr>
              <a:t>　</a:t>
            </a:r>
            <a:r>
              <a:rPr lang="en-US" altLang="en-US" sz="800" dirty="0">
                <a:solidFill>
                  <a:srgbClr val="000000"/>
                </a:solidFill>
                <a:latin typeface="Arial"/>
                <a:cs typeface="Arial"/>
              </a:rPr>
              <a:t>    </a:t>
            </a:r>
            <a:r>
              <a:rPr lang="en-US" altLang="ja-JP" sz="800" dirty="0">
                <a:solidFill>
                  <a:srgbClr val="000000"/>
                </a:solidFill>
                <a:latin typeface="Arial"/>
                <a:cs typeface="Arial"/>
              </a:rPr>
              <a:t>【</a:t>
            </a:r>
            <a:r>
              <a:rPr lang="ja-JP" altLang="en-US" sz="800" dirty="0">
                <a:solidFill>
                  <a:srgbClr val="000000"/>
                </a:solidFill>
                <a:latin typeface="Arial"/>
                <a:cs typeface="Arial"/>
              </a:rPr>
              <a:t>GeneLadderWide1(</a:t>
            </a:r>
            <a:r>
              <a:rPr lang="ja-JP" altLang="en-US" sz="800">
                <a:solidFill>
                  <a:srgbClr val="000000"/>
                </a:solidFill>
                <a:latin typeface="Arial"/>
                <a:cs typeface="Arial"/>
              </a:rPr>
              <a:t>0.1-20 k</a:t>
            </a:r>
            <a:r>
              <a:rPr lang="en-US" altLang="ja-JP" sz="800" dirty="0">
                <a:solidFill>
                  <a:srgbClr val="000000"/>
                </a:solidFill>
                <a:latin typeface="Arial"/>
                <a:cs typeface="Arial"/>
              </a:rPr>
              <a:t>b</a:t>
            </a:r>
            <a:r>
              <a:rPr lang="ja-JP" altLang="en-US" sz="800">
                <a:solidFill>
                  <a:srgbClr val="000000"/>
                </a:solidFill>
                <a:latin typeface="Arial"/>
                <a:cs typeface="Arial"/>
              </a:rPr>
              <a:t>)</a:t>
            </a:r>
            <a:r>
              <a:rPr lang="en-US" altLang="ja-JP" sz="800" dirty="0">
                <a:solidFill>
                  <a:srgbClr val="000000"/>
                </a:solidFill>
                <a:latin typeface="Arial"/>
                <a:cs typeface="Arial"/>
              </a:rPr>
              <a:t> 】</a:t>
            </a:r>
          </a:p>
          <a:p>
            <a:r>
              <a:rPr kumimoji="1" lang="en-US" altLang="ja-JP" sz="800" dirty="0">
                <a:latin typeface="Arial"/>
                <a:cs typeface="Arial"/>
              </a:rPr>
              <a:t>                                                             F_</a:t>
            </a:r>
            <a:r>
              <a:rPr lang="ja-JP" altLang="en-US" sz="800" dirty="0">
                <a:solidFill>
                  <a:srgbClr val="000000"/>
                </a:solidFill>
                <a:latin typeface="Arial"/>
                <a:cs typeface="Arial"/>
              </a:rPr>
              <a:t>new</a:t>
            </a:r>
            <a:r>
              <a:rPr lang="en-US" altLang="ja-JP" sz="800" dirty="0">
                <a:solidFill>
                  <a:srgbClr val="000000"/>
                </a:solidFill>
                <a:latin typeface="Arial"/>
                <a:cs typeface="Arial"/>
              </a:rPr>
              <a:t>+R_</a:t>
            </a:r>
            <a:r>
              <a:rPr lang="ja-JP" altLang="en-US" sz="800" dirty="0">
                <a:solidFill>
                  <a:srgbClr val="000000"/>
                </a:solidFill>
                <a:latin typeface="Arial"/>
                <a:cs typeface="Arial"/>
              </a:rPr>
              <a:t>new</a:t>
            </a:r>
            <a:r>
              <a:rPr lang="en-US" altLang="ja-JP" sz="800" dirty="0">
                <a:solidFill>
                  <a:srgbClr val="000000"/>
                </a:solidFill>
                <a:latin typeface="Arial"/>
                <a:cs typeface="Arial"/>
              </a:rPr>
              <a:t>   </a:t>
            </a:r>
            <a:r>
              <a:rPr lang="en-US" altLang="ja-JP" sz="800" dirty="0">
                <a:latin typeface="Arial"/>
                <a:cs typeface="Arial"/>
              </a:rPr>
              <a:t>F_</a:t>
            </a:r>
            <a:r>
              <a:rPr lang="ja-JP" altLang="en-US" sz="800" dirty="0">
                <a:solidFill>
                  <a:srgbClr val="000000"/>
                </a:solidFill>
                <a:latin typeface="Arial"/>
                <a:cs typeface="Arial"/>
              </a:rPr>
              <a:t>new</a:t>
            </a:r>
            <a:r>
              <a:rPr lang="en-US" altLang="ja-JP" sz="800" dirty="0">
                <a:solidFill>
                  <a:srgbClr val="000000"/>
                </a:solidFill>
                <a:latin typeface="Arial"/>
                <a:cs typeface="Arial"/>
              </a:rPr>
              <a:t>+</a:t>
            </a:r>
            <a:r>
              <a:rPr lang="en-US" altLang="ja-JP" sz="800" dirty="0" err="1">
                <a:solidFill>
                  <a:srgbClr val="000000"/>
                </a:solidFill>
                <a:latin typeface="Arial"/>
                <a:cs typeface="Arial"/>
              </a:rPr>
              <a:t>R_</a:t>
            </a:r>
            <a:r>
              <a:rPr lang="en-US" altLang="en-US" sz="800" dirty="0" err="1">
                <a:solidFill>
                  <a:srgbClr val="000000"/>
                </a:solidFill>
                <a:latin typeface="Arial"/>
                <a:cs typeface="Arial"/>
              </a:rPr>
              <a:t>old</a:t>
            </a:r>
            <a:r>
              <a:rPr lang="en-US" altLang="en-US" sz="800" dirty="0">
                <a:solidFill>
                  <a:srgbClr val="000000"/>
                </a:solidFill>
                <a:latin typeface="Arial"/>
                <a:cs typeface="Arial"/>
              </a:rPr>
              <a:t>   </a:t>
            </a:r>
            <a:r>
              <a:rPr lang="en-US" altLang="ja-JP" sz="800" dirty="0" err="1">
                <a:latin typeface="Arial"/>
                <a:cs typeface="Arial"/>
              </a:rPr>
              <a:t>F_</a:t>
            </a:r>
            <a:r>
              <a:rPr lang="en-US" altLang="en-US" sz="800" dirty="0" err="1">
                <a:solidFill>
                  <a:srgbClr val="000000"/>
                </a:solidFill>
                <a:latin typeface="Arial"/>
                <a:cs typeface="Arial"/>
              </a:rPr>
              <a:t>old</a:t>
            </a:r>
            <a:r>
              <a:rPr lang="en-US" altLang="ja-JP" sz="800" dirty="0" err="1">
                <a:solidFill>
                  <a:srgbClr val="000000"/>
                </a:solidFill>
                <a:latin typeface="Arial"/>
                <a:cs typeface="Arial"/>
              </a:rPr>
              <a:t>+R</a:t>
            </a:r>
            <a:r>
              <a:rPr lang="en-US" altLang="ja-JP" sz="800" dirty="0">
                <a:solidFill>
                  <a:srgbClr val="000000"/>
                </a:solidFill>
                <a:latin typeface="Arial"/>
                <a:cs typeface="Arial"/>
              </a:rPr>
              <a:t>_</a:t>
            </a:r>
            <a:r>
              <a:rPr lang="ja-JP" altLang="en-US" sz="800" dirty="0">
                <a:solidFill>
                  <a:srgbClr val="000000"/>
                </a:solidFill>
                <a:latin typeface="Arial"/>
                <a:cs typeface="Arial"/>
              </a:rPr>
              <a:t>new</a:t>
            </a:r>
            <a:r>
              <a:rPr lang="en-US" altLang="ja-JP" sz="800" dirty="0">
                <a:solidFill>
                  <a:srgbClr val="000000"/>
                </a:solidFill>
                <a:latin typeface="Arial"/>
                <a:cs typeface="Arial"/>
              </a:rPr>
              <a:t>   </a:t>
            </a:r>
            <a:r>
              <a:rPr lang="en-US" altLang="ja-JP" sz="800" dirty="0">
                <a:latin typeface="Arial"/>
                <a:cs typeface="Arial"/>
              </a:rPr>
              <a:t>F_</a:t>
            </a:r>
            <a:r>
              <a:rPr lang="ja-JP" altLang="en-US" sz="800" dirty="0">
                <a:solidFill>
                  <a:srgbClr val="000000"/>
                </a:solidFill>
                <a:latin typeface="Arial"/>
                <a:cs typeface="Arial"/>
              </a:rPr>
              <a:t>new</a:t>
            </a:r>
            <a:r>
              <a:rPr lang="en-US" altLang="ja-JP" sz="800" dirty="0">
                <a:solidFill>
                  <a:srgbClr val="000000"/>
                </a:solidFill>
                <a:latin typeface="Arial"/>
                <a:cs typeface="Arial"/>
              </a:rPr>
              <a:t>+R_</a:t>
            </a:r>
            <a:r>
              <a:rPr lang="ja-JP" altLang="en-US" sz="800" dirty="0">
                <a:solidFill>
                  <a:srgbClr val="000000"/>
                </a:solidFill>
                <a:latin typeface="Arial"/>
                <a:cs typeface="Arial"/>
              </a:rPr>
              <a:t>new</a:t>
            </a:r>
            <a:r>
              <a:rPr lang="en-US" altLang="ja-JP" sz="800" dirty="0">
                <a:solidFill>
                  <a:srgbClr val="000000"/>
                </a:solidFill>
                <a:latin typeface="Arial"/>
                <a:cs typeface="Arial"/>
              </a:rPr>
              <a:t>   </a:t>
            </a:r>
            <a:r>
              <a:rPr lang="en-US" altLang="ja-JP" sz="800" dirty="0">
                <a:latin typeface="Arial"/>
                <a:cs typeface="Arial"/>
              </a:rPr>
              <a:t>F_</a:t>
            </a:r>
            <a:r>
              <a:rPr lang="ja-JP" altLang="en-US" sz="800" dirty="0">
                <a:solidFill>
                  <a:srgbClr val="000000"/>
                </a:solidFill>
                <a:latin typeface="Arial"/>
                <a:cs typeface="Arial"/>
              </a:rPr>
              <a:t>new</a:t>
            </a:r>
            <a:r>
              <a:rPr lang="en-US" altLang="ja-JP" sz="800" dirty="0">
                <a:solidFill>
                  <a:srgbClr val="000000"/>
                </a:solidFill>
                <a:latin typeface="Arial"/>
                <a:cs typeface="Arial"/>
              </a:rPr>
              <a:t>+</a:t>
            </a:r>
            <a:r>
              <a:rPr lang="en-US" altLang="ja-JP" sz="800" dirty="0" err="1">
                <a:solidFill>
                  <a:srgbClr val="000000"/>
                </a:solidFill>
                <a:latin typeface="Arial"/>
                <a:cs typeface="Arial"/>
              </a:rPr>
              <a:t>R_</a:t>
            </a:r>
            <a:r>
              <a:rPr lang="en-US" altLang="en-US" sz="800" dirty="0" err="1">
                <a:solidFill>
                  <a:srgbClr val="000000"/>
                </a:solidFill>
                <a:latin typeface="Arial"/>
                <a:cs typeface="Arial"/>
              </a:rPr>
              <a:t>old</a:t>
            </a:r>
            <a:r>
              <a:rPr lang="en-US" altLang="en-US" sz="800" dirty="0">
                <a:solidFill>
                  <a:srgbClr val="000000"/>
                </a:solidFill>
                <a:latin typeface="Arial"/>
                <a:cs typeface="Arial"/>
              </a:rPr>
              <a:t>   </a:t>
            </a:r>
            <a:r>
              <a:rPr lang="en-US" altLang="ja-JP" sz="800" dirty="0" err="1">
                <a:latin typeface="Arial"/>
                <a:cs typeface="Arial"/>
              </a:rPr>
              <a:t>F_</a:t>
            </a:r>
            <a:r>
              <a:rPr lang="en-US" altLang="en-US" sz="800" dirty="0" err="1">
                <a:solidFill>
                  <a:srgbClr val="000000"/>
                </a:solidFill>
                <a:latin typeface="Arial"/>
                <a:cs typeface="Arial"/>
              </a:rPr>
              <a:t>old</a:t>
            </a:r>
            <a:r>
              <a:rPr lang="en-US" altLang="ja-JP" sz="800" dirty="0" err="1">
                <a:solidFill>
                  <a:srgbClr val="000000"/>
                </a:solidFill>
                <a:latin typeface="Arial"/>
                <a:cs typeface="Arial"/>
              </a:rPr>
              <a:t>+R</a:t>
            </a:r>
            <a:r>
              <a:rPr lang="en-US" altLang="ja-JP" sz="800" dirty="0">
                <a:solidFill>
                  <a:srgbClr val="000000"/>
                </a:solidFill>
                <a:latin typeface="Arial"/>
                <a:cs typeface="Arial"/>
              </a:rPr>
              <a:t>_</a:t>
            </a:r>
            <a:r>
              <a:rPr lang="ja-JP" altLang="en-US" sz="800" dirty="0">
                <a:solidFill>
                  <a:srgbClr val="000000"/>
                </a:solidFill>
                <a:latin typeface="Arial"/>
                <a:cs typeface="Arial"/>
              </a:rPr>
              <a:t>new</a:t>
            </a:r>
            <a:r>
              <a:rPr lang="en-US" altLang="ja-JP" sz="80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</a:p>
          <a:p>
            <a:r>
              <a:rPr kumimoji="1" lang="en-US" altLang="ja-JP" sz="800" dirty="0">
                <a:latin typeface="Arial"/>
                <a:cs typeface="Arial"/>
              </a:rPr>
              <a:t>                                                                58°C</a:t>
            </a:r>
            <a:r>
              <a:rPr kumimoji="1" lang="ja-JP" altLang="en-US" sz="800" dirty="0">
                <a:latin typeface="Arial"/>
                <a:cs typeface="Arial"/>
              </a:rPr>
              <a:t>　　</a:t>
            </a:r>
            <a:r>
              <a:rPr kumimoji="1" lang="ja-JP" altLang="en-US" sz="800">
                <a:latin typeface="Arial"/>
                <a:cs typeface="Arial"/>
              </a:rPr>
              <a:t>　</a:t>
            </a:r>
            <a:r>
              <a:rPr kumimoji="1" lang="ja-JP" altLang="en-US" sz="800" dirty="0">
                <a:latin typeface="Arial"/>
                <a:cs typeface="Arial"/>
              </a:rPr>
              <a:t>　</a:t>
            </a:r>
            <a:r>
              <a:rPr kumimoji="1" lang="en-US" altLang="ja-JP" sz="800" dirty="0">
                <a:latin typeface="Arial"/>
                <a:cs typeface="Arial"/>
              </a:rPr>
              <a:t> </a:t>
            </a:r>
            <a:r>
              <a:rPr kumimoji="1" lang="ja-JP" altLang="en-US" sz="800" dirty="0">
                <a:latin typeface="Arial"/>
                <a:cs typeface="Arial"/>
              </a:rPr>
              <a:t> </a:t>
            </a:r>
            <a:r>
              <a:rPr lang="en-US" altLang="ja-JP" sz="800" dirty="0">
                <a:latin typeface="Arial"/>
                <a:cs typeface="Arial"/>
              </a:rPr>
              <a:t>58°</a:t>
            </a:r>
            <a:r>
              <a:rPr kumimoji="1" lang="en-US" altLang="ja-JP" sz="800" dirty="0">
                <a:latin typeface="Arial"/>
                <a:cs typeface="Arial"/>
              </a:rPr>
              <a:t>C</a:t>
            </a:r>
            <a:r>
              <a:rPr kumimoji="1" lang="ja-JP" altLang="en-US" sz="800" dirty="0">
                <a:latin typeface="Arial"/>
                <a:cs typeface="Arial"/>
              </a:rPr>
              <a:t>　</a:t>
            </a:r>
            <a:r>
              <a:rPr kumimoji="1" lang="en-US" altLang="ja-JP" sz="800" dirty="0">
                <a:latin typeface="Arial"/>
                <a:cs typeface="Arial"/>
              </a:rPr>
              <a:t>                </a:t>
            </a:r>
            <a:r>
              <a:rPr lang="en-US" altLang="ja-JP" sz="800" dirty="0">
                <a:latin typeface="Arial"/>
                <a:cs typeface="Arial"/>
              </a:rPr>
              <a:t>58°</a:t>
            </a:r>
            <a:r>
              <a:rPr kumimoji="1" lang="en-US" altLang="ja-JP" sz="800" dirty="0">
                <a:latin typeface="Arial"/>
                <a:cs typeface="Arial"/>
              </a:rPr>
              <a:t>C</a:t>
            </a:r>
            <a:r>
              <a:rPr lang="en-US" altLang="en-US" sz="800" dirty="0">
                <a:latin typeface="Arial"/>
                <a:cs typeface="Arial"/>
              </a:rPr>
              <a:t>               </a:t>
            </a:r>
            <a:r>
              <a:rPr lang="en-US" altLang="ja-JP" sz="800" dirty="0">
                <a:latin typeface="Arial"/>
                <a:cs typeface="Arial"/>
              </a:rPr>
              <a:t>58</a:t>
            </a:r>
            <a:r>
              <a:rPr lang="en-US" altLang="en-US" sz="800" dirty="0">
                <a:latin typeface="Arial"/>
                <a:cs typeface="Arial"/>
              </a:rPr>
              <a:t> </a:t>
            </a:r>
            <a:r>
              <a:rPr lang="en-US" altLang="ja-JP" sz="800" dirty="0">
                <a:latin typeface="Arial"/>
                <a:cs typeface="Arial"/>
              </a:rPr>
              <a:t>°C             58°C                   58 °C</a:t>
            </a:r>
            <a:endParaRPr kumimoji="1" lang="en-US" altLang="ja-JP" sz="800" dirty="0">
              <a:latin typeface="Arial"/>
              <a:cs typeface="Arial"/>
            </a:endParaRPr>
          </a:p>
        </p:txBody>
      </p:sp>
      <p:grpSp>
        <p:nvGrpSpPr>
          <p:cNvPr id="9" name="図形グループ 8"/>
          <p:cNvGrpSpPr/>
          <p:nvPr/>
        </p:nvGrpSpPr>
        <p:grpSpPr>
          <a:xfrm>
            <a:off x="122110" y="5036679"/>
            <a:ext cx="1799088" cy="1569660"/>
            <a:chOff x="70466" y="2355598"/>
            <a:chExt cx="954230" cy="2636030"/>
          </a:xfrm>
        </p:grpSpPr>
        <p:sp>
          <p:nvSpPr>
            <p:cNvPr id="11" name="テキスト ボックス 10"/>
            <p:cNvSpPr txBox="1"/>
            <p:nvPr/>
          </p:nvSpPr>
          <p:spPr>
            <a:xfrm>
              <a:off x="70466" y="2355598"/>
              <a:ext cx="699728" cy="2636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dirty="0"/>
                <a:t>▼PCR condition</a:t>
              </a:r>
            </a:p>
            <a:p>
              <a:endParaRPr lang="en-US" altLang="ja-JP" sz="1200" dirty="0"/>
            </a:p>
            <a:p>
              <a:r>
                <a:rPr lang="en-US" altLang="ja-JP" sz="1200" dirty="0"/>
                <a:t>95°C  30sec</a:t>
              </a:r>
            </a:p>
            <a:p>
              <a:r>
                <a:rPr kumimoji="1" lang="en-US" altLang="ja-JP" sz="1200" dirty="0"/>
                <a:t>↓</a:t>
              </a:r>
            </a:p>
            <a:p>
              <a:r>
                <a:rPr lang="en-US" altLang="ja-JP" sz="1200" dirty="0"/>
                <a:t>95°C  30sec</a:t>
              </a:r>
            </a:p>
            <a:p>
              <a:r>
                <a:rPr kumimoji="1" lang="en-US" altLang="ja-JP" sz="1200" dirty="0">
                  <a:solidFill>
                    <a:srgbClr val="000090"/>
                  </a:solidFill>
                </a:rPr>
                <a:t>58°C  </a:t>
              </a:r>
              <a:r>
                <a:rPr kumimoji="1" lang="en-US" altLang="ja-JP" sz="1200" dirty="0"/>
                <a:t>45sec</a:t>
              </a:r>
            </a:p>
            <a:p>
              <a:r>
                <a:rPr lang="en-US" altLang="ja-JP" sz="1200" dirty="0"/>
                <a:t>↓</a:t>
              </a:r>
            </a:p>
            <a:p>
              <a:r>
                <a:rPr kumimoji="1" lang="en-US" altLang="ja-JP" sz="1200" dirty="0"/>
                <a:t>4</a:t>
              </a:r>
              <a:r>
                <a:rPr lang="en-US" altLang="ja-JP" sz="1200" dirty="0"/>
                <a:t>°C  Forever</a:t>
              </a:r>
              <a:endParaRPr kumimoji="1" lang="ja-JP" altLang="en-US" sz="1200" dirty="0"/>
            </a:p>
          </p:txBody>
        </p:sp>
        <p:sp>
          <p:nvSpPr>
            <p:cNvPr id="12" name="右中かっこ 11"/>
            <p:cNvSpPr/>
            <p:nvPr/>
          </p:nvSpPr>
          <p:spPr>
            <a:xfrm>
              <a:off x="540200" y="3694207"/>
              <a:ext cx="108000" cy="604571"/>
            </a:xfrm>
            <a:prstGeom prst="rightBrac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622292" y="3721550"/>
              <a:ext cx="402404" cy="4651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dirty="0"/>
                <a:t>40cycles</a:t>
              </a:r>
              <a:endParaRPr kumimoji="1" lang="ja-JP" altLang="en-US" sz="1200" dirty="0"/>
            </a:p>
          </p:txBody>
        </p:sp>
      </p:grp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D86D8562-FDB9-CC42-A79E-0D1721E178F5}"/>
              </a:ext>
            </a:extLst>
          </p:cNvPr>
          <p:cNvSpPr txBox="1"/>
          <p:nvPr/>
        </p:nvSpPr>
        <p:spPr>
          <a:xfrm flipH="1">
            <a:off x="7027607" y="1022695"/>
            <a:ext cx="20352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u="sng" dirty="0"/>
              <a:t>Condition </a:t>
            </a:r>
            <a:r>
              <a:rPr lang="en-US" altLang="ja-JP" u="sng" dirty="0"/>
              <a:t>change (</a:t>
            </a:r>
            <a:r>
              <a:rPr lang="en-US" altLang="ja-JP" u="sng" dirty="0">
                <a:solidFill>
                  <a:srgbClr val="0070C0"/>
                </a:solidFill>
              </a:rPr>
              <a:t>58</a:t>
            </a:r>
            <a:r>
              <a:rPr lang="ja-JP" altLang="en-US" u="sng">
                <a:solidFill>
                  <a:srgbClr val="0070C0"/>
                </a:solidFill>
              </a:rPr>
              <a:t>℃</a:t>
            </a:r>
            <a:r>
              <a:rPr lang="en-US" altLang="ja-JP" u="sng" dirty="0">
                <a:solidFill>
                  <a:srgbClr val="0070C0"/>
                </a:solidFill>
              </a:rPr>
              <a:t>, new primer</a:t>
            </a:r>
            <a:r>
              <a:rPr lang="en-US" altLang="ja-JP" u="sng" dirty="0"/>
              <a:t>)</a:t>
            </a:r>
            <a:endParaRPr kumimoji="1" lang="ja-JP" altLang="en-US" u="sng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A448936B-BBB9-8947-9B34-E6F3C8F7AE7C}"/>
              </a:ext>
            </a:extLst>
          </p:cNvPr>
          <p:cNvSpPr txBox="1"/>
          <p:nvPr/>
        </p:nvSpPr>
        <p:spPr>
          <a:xfrm>
            <a:off x="1989840" y="5103673"/>
            <a:ext cx="3196578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/>
              <a:t>▼PCR reaction【</a:t>
            </a:r>
            <a:r>
              <a:rPr lang="ja-JP" altLang="en-US" sz="1200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KAPA_SYBR_FAST_qPCR</a:t>
            </a:r>
            <a:r>
              <a:rPr lang="en-US" altLang="ja-JP" sz="1200" dirty="0"/>
              <a:t>】</a:t>
            </a:r>
          </a:p>
          <a:p>
            <a:endParaRPr lang="en-US" altLang="ja-JP" sz="1200" dirty="0"/>
          </a:p>
          <a:p>
            <a:r>
              <a:rPr lang="ja-JP" altLang="en-US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Nuclease </a:t>
            </a:r>
            <a:r>
              <a:rPr lang="ja-JP" altLang="en-US" sz="120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free </a:t>
            </a:r>
            <a:r>
              <a:rPr lang="en-US" altLang="ja-JP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w</a:t>
            </a:r>
            <a:r>
              <a:rPr lang="ja-JP" altLang="en-US" sz="120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ater</a:t>
            </a:r>
            <a:r>
              <a:rPr lang="en-US" altLang="ja-JP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   _8ul</a:t>
            </a:r>
          </a:p>
          <a:p>
            <a:r>
              <a:rPr lang="ja-JP" altLang="en-US" sz="120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qPCR</a:t>
            </a:r>
            <a:r>
              <a:rPr lang="en-US" altLang="ja-JP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 </a:t>
            </a:r>
            <a:r>
              <a:rPr lang="ja-JP" altLang="en-US" sz="120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MasterMix</a:t>
            </a:r>
            <a:r>
              <a:rPr lang="en-US" altLang="ja-JP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        _12.5ul</a:t>
            </a:r>
          </a:p>
          <a:p>
            <a:r>
              <a:rPr lang="ja-JP" altLang="en-US" sz="120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ROX</a:t>
            </a:r>
            <a:r>
              <a:rPr lang="en-US" altLang="ja-JP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 </a:t>
            </a:r>
            <a:r>
              <a:rPr lang="ja-JP" altLang="en-US" sz="120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High</a:t>
            </a:r>
            <a:r>
              <a:rPr lang="en-US" altLang="ja-JP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 </a:t>
            </a:r>
            <a:r>
              <a:rPr lang="ja-JP" altLang="en-US" sz="120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(</a:t>
            </a:r>
            <a:r>
              <a:rPr lang="ja-JP" altLang="en-US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x50)</a:t>
            </a:r>
            <a:r>
              <a:rPr lang="en-US" altLang="ja-JP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           _0.5ul</a:t>
            </a:r>
            <a:endParaRPr kumimoji="1" lang="en-US" altLang="ja-JP" sz="1200" dirty="0">
              <a:solidFill>
                <a:srgbClr val="000000"/>
              </a:solidFill>
              <a:latin typeface="ＭＳ Ｐゴシック"/>
              <a:ea typeface="ＭＳ Ｐゴシック"/>
              <a:cs typeface="ＭＳ Ｐゴシック"/>
            </a:endParaRPr>
          </a:p>
          <a:p>
            <a:r>
              <a:rPr lang="ja-JP" altLang="en-US" sz="120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Forward</a:t>
            </a:r>
            <a:r>
              <a:rPr lang="en-US" altLang="ja-JP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 </a:t>
            </a:r>
            <a:r>
              <a:rPr lang="ja-JP" altLang="en-US" sz="120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Primer</a:t>
            </a:r>
            <a:r>
              <a:rPr lang="ja-JP" altLang="en-US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(10uM)</a:t>
            </a:r>
            <a:r>
              <a:rPr lang="en-US" altLang="ja-JP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  _1ul</a:t>
            </a:r>
          </a:p>
          <a:p>
            <a:r>
              <a:rPr lang="ja-JP" altLang="en-US" sz="120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Reverse</a:t>
            </a:r>
            <a:r>
              <a:rPr lang="en-US" altLang="ja-JP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 </a:t>
            </a:r>
            <a:r>
              <a:rPr lang="ja-JP" altLang="en-US" sz="120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Primer</a:t>
            </a:r>
            <a:r>
              <a:rPr lang="ja-JP" altLang="en-US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(10uM)</a:t>
            </a:r>
            <a:r>
              <a:rPr lang="en-US" altLang="ja-JP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  _1ul</a:t>
            </a:r>
            <a:endParaRPr kumimoji="1" lang="en-US" altLang="ja-JP" sz="1200" dirty="0">
              <a:solidFill>
                <a:srgbClr val="000000"/>
              </a:solidFill>
              <a:latin typeface="ＭＳ Ｐゴシック"/>
              <a:ea typeface="ＭＳ Ｐゴシック"/>
              <a:cs typeface="ＭＳ Ｐゴシック"/>
            </a:endParaRPr>
          </a:p>
          <a:p>
            <a:r>
              <a:rPr lang="ja-JP" altLang="en-US" sz="1200" u="sng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Template</a:t>
            </a:r>
            <a:r>
              <a:rPr lang="en-US" altLang="ja-JP" sz="1200" u="sng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 </a:t>
            </a:r>
            <a:r>
              <a:rPr lang="ja-JP" altLang="en-US" sz="1200" u="sng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DNA</a:t>
            </a:r>
            <a:r>
              <a:rPr lang="ja-JP" altLang="en-US" sz="1200" u="sng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(</a:t>
            </a:r>
            <a:r>
              <a:rPr lang="en-US" altLang="ja-JP" sz="1200" u="sng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&lt;</a:t>
            </a:r>
            <a:r>
              <a:rPr lang="ja-JP" altLang="en-US" sz="1200" u="sng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100ng)</a:t>
            </a:r>
            <a:r>
              <a:rPr lang="en-US" altLang="ja-JP" sz="1200" u="sng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 _2ul   </a:t>
            </a:r>
          </a:p>
          <a:p>
            <a:r>
              <a:rPr lang="en-US" altLang="ja-JP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                        t</a:t>
            </a:r>
            <a:r>
              <a:rPr lang="ja-JP" altLang="en-US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otal</a:t>
            </a:r>
            <a:r>
              <a:rPr lang="en-US" altLang="ja-JP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_25ul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870E3DC8-BEB2-4246-8C17-F9FFDDA81D2F}"/>
              </a:ext>
            </a:extLst>
          </p:cNvPr>
          <p:cNvSpPr txBox="1"/>
          <p:nvPr/>
        </p:nvSpPr>
        <p:spPr>
          <a:xfrm>
            <a:off x="5487622" y="5241379"/>
            <a:ext cx="34426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/>
              <a:t>▼PCR product check</a:t>
            </a:r>
          </a:p>
          <a:p>
            <a:r>
              <a:rPr lang="en-US" altLang="ja-JP" sz="1200" dirty="0"/>
              <a:t>1.2% Agarose gel</a:t>
            </a:r>
          </a:p>
          <a:p>
            <a:r>
              <a:rPr lang="en-US" altLang="ja-JP" sz="1200" dirty="0"/>
              <a:t>15ul load</a:t>
            </a:r>
          </a:p>
          <a:p>
            <a:r>
              <a:rPr lang="en-US" altLang="ja-JP" sz="1200" dirty="0"/>
              <a:t>(Loading Buffer(10X)_5ul+sample_10ul)</a:t>
            </a:r>
          </a:p>
          <a:p>
            <a:r>
              <a:rPr lang="en-US" altLang="ja-JP" sz="1200" dirty="0"/>
              <a:t>100V  40min Electrophoresis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598EAA08-224C-6A44-853D-A29D0B0D7F2B}"/>
              </a:ext>
            </a:extLst>
          </p:cNvPr>
          <p:cNvSpPr txBox="1"/>
          <p:nvPr/>
        </p:nvSpPr>
        <p:spPr>
          <a:xfrm>
            <a:off x="2128723" y="815391"/>
            <a:ext cx="44314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/>
              <a:t>1        </a:t>
            </a:r>
            <a:r>
              <a:rPr kumimoji="1" lang="en-US" altLang="ja-JP" sz="1600" dirty="0">
                <a:solidFill>
                  <a:srgbClr val="0070C0"/>
                </a:solidFill>
              </a:rPr>
              <a:t>2      3      4      5      6       7       </a:t>
            </a:r>
            <a:r>
              <a:rPr kumimoji="1" lang="en-US" altLang="ja-JP" sz="1600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4841444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20210517154458-58.jpe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80" r="51980"/>
          <a:stretch/>
        </p:blipFill>
        <p:spPr>
          <a:xfrm>
            <a:off x="2066047" y="770925"/>
            <a:ext cx="3339353" cy="4110911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37347" y="44226"/>
            <a:ext cx="9139217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800" dirty="0">
                <a:solidFill>
                  <a:srgbClr val="000000"/>
                </a:solidFill>
                <a:latin typeface="Arial"/>
                <a:cs typeface="Arial"/>
              </a:rPr>
              <a:t>Lane</a:t>
            </a:r>
            <a:r>
              <a:rPr lang="en-US" altLang="ja-JP" sz="800" dirty="0">
                <a:solidFill>
                  <a:srgbClr val="000000"/>
                </a:solidFill>
                <a:latin typeface="Arial"/>
                <a:cs typeface="Arial"/>
              </a:rPr>
              <a:t>                         1                                    2                          3                        4                       5                        6                        7                                         8</a:t>
            </a:r>
          </a:p>
          <a:p>
            <a:r>
              <a:rPr lang="ja-JP" altLang="en-US" sz="800" dirty="0">
                <a:solidFill>
                  <a:srgbClr val="000000"/>
                </a:solidFill>
                <a:latin typeface="Arial"/>
                <a:cs typeface="Arial"/>
              </a:rPr>
              <a:t>Sample</a:t>
            </a:r>
            <a:r>
              <a:rPr lang="en-US" altLang="ja-JP" sz="800" dirty="0">
                <a:solidFill>
                  <a:srgbClr val="000000"/>
                </a:solidFill>
                <a:latin typeface="Arial"/>
                <a:cs typeface="Arial"/>
              </a:rPr>
              <a:t>【</a:t>
            </a:r>
            <a:r>
              <a:rPr lang="ja-JP" altLang="en-US" sz="800" dirty="0">
                <a:solidFill>
                  <a:srgbClr val="000000"/>
                </a:solidFill>
                <a:latin typeface="Arial"/>
                <a:cs typeface="Arial"/>
              </a:rPr>
              <a:t>GeneLadder100(0.1</a:t>
            </a:r>
            <a:r>
              <a:rPr lang="ja-JP" altLang="en-US" sz="800">
                <a:solidFill>
                  <a:srgbClr val="000000"/>
                </a:solidFill>
                <a:latin typeface="Arial"/>
                <a:cs typeface="Arial"/>
              </a:rPr>
              <a:t>-2kb)</a:t>
            </a:r>
            <a:r>
              <a:rPr lang="en-US" altLang="ja-JP" sz="800" dirty="0">
                <a:solidFill>
                  <a:srgbClr val="000000"/>
                </a:solidFill>
                <a:latin typeface="Arial"/>
                <a:cs typeface="Arial"/>
              </a:rPr>
              <a:t> 】【</a:t>
            </a:r>
            <a:r>
              <a:rPr lang="ja-JP" altLang="en-US" sz="800" dirty="0">
                <a:solidFill>
                  <a:srgbClr val="000090"/>
                </a:solidFill>
                <a:latin typeface="Arial"/>
                <a:cs typeface="Arial"/>
              </a:rPr>
              <a:t>LOXL2</a:t>
            </a:r>
            <a:r>
              <a:rPr lang="en-US" altLang="ja-JP" sz="800" dirty="0">
                <a:solidFill>
                  <a:srgbClr val="000000"/>
                </a:solidFill>
                <a:latin typeface="Arial"/>
                <a:cs typeface="Arial"/>
              </a:rPr>
              <a:t>】         【</a:t>
            </a:r>
            <a:r>
              <a:rPr lang="ja-JP" altLang="en-US" sz="800" dirty="0">
                <a:solidFill>
                  <a:srgbClr val="000090"/>
                </a:solidFill>
                <a:latin typeface="Arial"/>
                <a:cs typeface="Arial"/>
              </a:rPr>
              <a:t>LOXL2</a:t>
            </a:r>
            <a:r>
              <a:rPr lang="en-US" altLang="ja-JP" sz="800" dirty="0">
                <a:solidFill>
                  <a:srgbClr val="000000"/>
                </a:solidFill>
                <a:latin typeface="Arial"/>
                <a:cs typeface="Arial"/>
              </a:rPr>
              <a:t>】       【</a:t>
            </a:r>
            <a:r>
              <a:rPr lang="ja-JP" altLang="en-US" sz="800" dirty="0">
                <a:solidFill>
                  <a:srgbClr val="000090"/>
                </a:solidFill>
                <a:latin typeface="Arial"/>
                <a:cs typeface="Arial"/>
              </a:rPr>
              <a:t>LOXL2</a:t>
            </a:r>
            <a:r>
              <a:rPr lang="en-US" altLang="ja-JP" sz="800" dirty="0">
                <a:solidFill>
                  <a:srgbClr val="000000"/>
                </a:solidFill>
                <a:latin typeface="Arial"/>
                <a:cs typeface="Arial"/>
              </a:rPr>
              <a:t>】       【</a:t>
            </a:r>
            <a:r>
              <a:rPr lang="ja-JP" altLang="en-US" sz="800" dirty="0">
                <a:solidFill>
                  <a:srgbClr val="000090"/>
                </a:solidFill>
                <a:latin typeface="Arial"/>
                <a:cs typeface="Arial"/>
              </a:rPr>
              <a:t>CCAR2</a:t>
            </a:r>
            <a:r>
              <a:rPr lang="en-US" altLang="ja-JP" sz="800" dirty="0">
                <a:solidFill>
                  <a:srgbClr val="000000"/>
                </a:solidFill>
                <a:latin typeface="Arial"/>
                <a:cs typeface="Arial"/>
              </a:rPr>
              <a:t>】       【</a:t>
            </a:r>
            <a:r>
              <a:rPr lang="ja-JP" altLang="en-US" sz="800" dirty="0">
                <a:solidFill>
                  <a:srgbClr val="000090"/>
                </a:solidFill>
                <a:latin typeface="Arial"/>
                <a:cs typeface="Arial"/>
              </a:rPr>
              <a:t>CCAR2</a:t>
            </a:r>
            <a:r>
              <a:rPr lang="en-US" altLang="ja-JP" sz="800" dirty="0">
                <a:solidFill>
                  <a:srgbClr val="000000"/>
                </a:solidFill>
                <a:latin typeface="Arial"/>
                <a:cs typeface="Arial"/>
              </a:rPr>
              <a:t>】      【</a:t>
            </a:r>
            <a:r>
              <a:rPr lang="ja-JP" altLang="en-US" sz="800" dirty="0">
                <a:solidFill>
                  <a:srgbClr val="000090"/>
                </a:solidFill>
                <a:latin typeface="Arial"/>
                <a:cs typeface="Arial"/>
              </a:rPr>
              <a:t>CCAR2</a:t>
            </a:r>
            <a:r>
              <a:rPr lang="en-US" altLang="ja-JP" sz="800" dirty="0">
                <a:solidFill>
                  <a:srgbClr val="000000"/>
                </a:solidFill>
                <a:latin typeface="Arial"/>
                <a:cs typeface="Arial"/>
              </a:rPr>
              <a:t>】</a:t>
            </a:r>
            <a:r>
              <a:rPr lang="ja-JP" altLang="en-US" sz="800" dirty="0">
                <a:solidFill>
                  <a:srgbClr val="000000"/>
                </a:solidFill>
                <a:latin typeface="Arial"/>
                <a:cs typeface="Arial"/>
              </a:rPr>
              <a:t>　</a:t>
            </a:r>
            <a:r>
              <a:rPr lang="en-US" altLang="en-US" sz="800" dirty="0">
                <a:solidFill>
                  <a:srgbClr val="000000"/>
                </a:solidFill>
                <a:latin typeface="Arial"/>
                <a:cs typeface="Arial"/>
              </a:rPr>
              <a:t>    </a:t>
            </a:r>
            <a:r>
              <a:rPr lang="en-US" altLang="ja-JP" sz="800" dirty="0">
                <a:solidFill>
                  <a:srgbClr val="000000"/>
                </a:solidFill>
                <a:latin typeface="Arial"/>
                <a:cs typeface="Arial"/>
              </a:rPr>
              <a:t>【</a:t>
            </a:r>
            <a:r>
              <a:rPr lang="ja-JP" altLang="en-US" sz="800" dirty="0">
                <a:solidFill>
                  <a:srgbClr val="000000"/>
                </a:solidFill>
                <a:latin typeface="Arial"/>
                <a:cs typeface="Arial"/>
              </a:rPr>
              <a:t>GeneLadderWide1(</a:t>
            </a:r>
            <a:r>
              <a:rPr lang="ja-JP" altLang="en-US" sz="800">
                <a:solidFill>
                  <a:srgbClr val="000000"/>
                </a:solidFill>
                <a:latin typeface="Arial"/>
                <a:cs typeface="Arial"/>
              </a:rPr>
              <a:t>0.1-20 k</a:t>
            </a:r>
            <a:r>
              <a:rPr lang="en-US" altLang="ja-JP" sz="800" dirty="0">
                <a:solidFill>
                  <a:srgbClr val="000000"/>
                </a:solidFill>
                <a:latin typeface="Arial"/>
                <a:cs typeface="Arial"/>
              </a:rPr>
              <a:t>b</a:t>
            </a:r>
            <a:r>
              <a:rPr lang="ja-JP" altLang="en-US" sz="800">
                <a:solidFill>
                  <a:srgbClr val="000000"/>
                </a:solidFill>
                <a:latin typeface="Arial"/>
                <a:cs typeface="Arial"/>
              </a:rPr>
              <a:t>)</a:t>
            </a:r>
            <a:r>
              <a:rPr lang="en-US" altLang="ja-JP" sz="800" dirty="0">
                <a:solidFill>
                  <a:srgbClr val="000000"/>
                </a:solidFill>
                <a:latin typeface="Arial"/>
                <a:cs typeface="Arial"/>
              </a:rPr>
              <a:t> 】</a:t>
            </a:r>
          </a:p>
          <a:p>
            <a:r>
              <a:rPr kumimoji="1" lang="en-US" altLang="ja-JP" sz="800" dirty="0">
                <a:latin typeface="Arial"/>
                <a:cs typeface="Arial"/>
              </a:rPr>
              <a:t>                                                                 F_</a:t>
            </a:r>
            <a:r>
              <a:rPr lang="ja-JP" altLang="en-US" sz="800" dirty="0">
                <a:solidFill>
                  <a:srgbClr val="000000"/>
                </a:solidFill>
                <a:latin typeface="Arial"/>
                <a:cs typeface="Arial"/>
              </a:rPr>
              <a:t>new</a:t>
            </a:r>
            <a:r>
              <a:rPr lang="en-US" altLang="ja-JP" sz="800" dirty="0">
                <a:solidFill>
                  <a:srgbClr val="000000"/>
                </a:solidFill>
                <a:latin typeface="Arial"/>
                <a:cs typeface="Arial"/>
              </a:rPr>
              <a:t>+R_</a:t>
            </a:r>
            <a:r>
              <a:rPr lang="ja-JP" altLang="en-US" sz="800" dirty="0">
                <a:solidFill>
                  <a:srgbClr val="000000"/>
                </a:solidFill>
                <a:latin typeface="Arial"/>
                <a:cs typeface="Arial"/>
              </a:rPr>
              <a:t>new</a:t>
            </a:r>
            <a:r>
              <a:rPr lang="en-US" altLang="ja-JP" sz="800" dirty="0">
                <a:solidFill>
                  <a:srgbClr val="000000"/>
                </a:solidFill>
                <a:latin typeface="Arial"/>
                <a:cs typeface="Arial"/>
              </a:rPr>
              <a:t>   </a:t>
            </a:r>
            <a:r>
              <a:rPr lang="en-US" altLang="ja-JP" sz="800" dirty="0">
                <a:latin typeface="Arial"/>
                <a:cs typeface="Arial"/>
              </a:rPr>
              <a:t>F_</a:t>
            </a:r>
            <a:r>
              <a:rPr lang="ja-JP" altLang="en-US" sz="800" dirty="0">
                <a:solidFill>
                  <a:srgbClr val="000000"/>
                </a:solidFill>
                <a:latin typeface="Arial"/>
                <a:cs typeface="Arial"/>
              </a:rPr>
              <a:t>new</a:t>
            </a:r>
            <a:r>
              <a:rPr lang="en-US" altLang="ja-JP" sz="800" dirty="0">
                <a:solidFill>
                  <a:srgbClr val="000000"/>
                </a:solidFill>
                <a:latin typeface="Arial"/>
                <a:cs typeface="Arial"/>
              </a:rPr>
              <a:t>+</a:t>
            </a:r>
            <a:r>
              <a:rPr lang="en-US" altLang="ja-JP" sz="800" dirty="0" err="1">
                <a:solidFill>
                  <a:srgbClr val="000000"/>
                </a:solidFill>
                <a:latin typeface="Arial"/>
                <a:cs typeface="Arial"/>
              </a:rPr>
              <a:t>R_</a:t>
            </a:r>
            <a:r>
              <a:rPr lang="en-US" altLang="en-US" sz="800" dirty="0" err="1">
                <a:solidFill>
                  <a:srgbClr val="000000"/>
                </a:solidFill>
                <a:latin typeface="Arial"/>
                <a:cs typeface="Arial"/>
              </a:rPr>
              <a:t>old</a:t>
            </a:r>
            <a:r>
              <a:rPr lang="en-US" altLang="en-US" sz="800" dirty="0">
                <a:solidFill>
                  <a:srgbClr val="000000"/>
                </a:solidFill>
                <a:latin typeface="Arial"/>
                <a:cs typeface="Arial"/>
              </a:rPr>
              <a:t>   </a:t>
            </a:r>
            <a:r>
              <a:rPr lang="en-US" altLang="ja-JP" sz="800" dirty="0" err="1">
                <a:latin typeface="Arial"/>
                <a:cs typeface="Arial"/>
              </a:rPr>
              <a:t>F_</a:t>
            </a:r>
            <a:r>
              <a:rPr lang="en-US" altLang="en-US" sz="800" dirty="0" err="1">
                <a:solidFill>
                  <a:srgbClr val="000000"/>
                </a:solidFill>
                <a:latin typeface="Arial"/>
                <a:cs typeface="Arial"/>
              </a:rPr>
              <a:t>old</a:t>
            </a:r>
            <a:r>
              <a:rPr lang="en-US" altLang="ja-JP" sz="800" dirty="0" err="1">
                <a:solidFill>
                  <a:srgbClr val="000000"/>
                </a:solidFill>
                <a:latin typeface="Arial"/>
                <a:cs typeface="Arial"/>
              </a:rPr>
              <a:t>+R</a:t>
            </a:r>
            <a:r>
              <a:rPr lang="en-US" altLang="ja-JP" sz="800" dirty="0">
                <a:solidFill>
                  <a:srgbClr val="000000"/>
                </a:solidFill>
                <a:latin typeface="Arial"/>
                <a:cs typeface="Arial"/>
              </a:rPr>
              <a:t>_</a:t>
            </a:r>
            <a:r>
              <a:rPr lang="ja-JP" altLang="en-US" sz="800" dirty="0">
                <a:solidFill>
                  <a:srgbClr val="000000"/>
                </a:solidFill>
                <a:latin typeface="Arial"/>
                <a:cs typeface="Arial"/>
              </a:rPr>
              <a:t>new</a:t>
            </a:r>
            <a:r>
              <a:rPr lang="en-US" altLang="ja-JP" sz="800" dirty="0">
                <a:solidFill>
                  <a:srgbClr val="000000"/>
                </a:solidFill>
                <a:latin typeface="Arial"/>
                <a:cs typeface="Arial"/>
              </a:rPr>
              <a:t>   </a:t>
            </a:r>
            <a:r>
              <a:rPr lang="en-US" altLang="ja-JP" sz="800" dirty="0">
                <a:latin typeface="Arial"/>
                <a:cs typeface="Arial"/>
              </a:rPr>
              <a:t>F_</a:t>
            </a:r>
            <a:r>
              <a:rPr lang="ja-JP" altLang="en-US" sz="800" dirty="0">
                <a:solidFill>
                  <a:srgbClr val="000000"/>
                </a:solidFill>
                <a:latin typeface="Arial"/>
                <a:cs typeface="Arial"/>
              </a:rPr>
              <a:t>new</a:t>
            </a:r>
            <a:r>
              <a:rPr lang="en-US" altLang="ja-JP" sz="800" dirty="0">
                <a:solidFill>
                  <a:srgbClr val="000000"/>
                </a:solidFill>
                <a:latin typeface="Arial"/>
                <a:cs typeface="Arial"/>
              </a:rPr>
              <a:t>+R_</a:t>
            </a:r>
            <a:r>
              <a:rPr lang="ja-JP" altLang="en-US" sz="800" dirty="0">
                <a:solidFill>
                  <a:srgbClr val="000000"/>
                </a:solidFill>
                <a:latin typeface="Arial"/>
                <a:cs typeface="Arial"/>
              </a:rPr>
              <a:t>new</a:t>
            </a:r>
            <a:r>
              <a:rPr lang="en-US" altLang="ja-JP" sz="800" dirty="0">
                <a:solidFill>
                  <a:srgbClr val="000000"/>
                </a:solidFill>
                <a:latin typeface="Arial"/>
                <a:cs typeface="Arial"/>
              </a:rPr>
              <a:t>   </a:t>
            </a:r>
            <a:r>
              <a:rPr lang="en-US" altLang="ja-JP" sz="800" dirty="0">
                <a:latin typeface="Arial"/>
                <a:cs typeface="Arial"/>
              </a:rPr>
              <a:t>F_</a:t>
            </a:r>
            <a:r>
              <a:rPr lang="ja-JP" altLang="en-US" sz="800" dirty="0">
                <a:solidFill>
                  <a:srgbClr val="000000"/>
                </a:solidFill>
                <a:latin typeface="Arial"/>
                <a:cs typeface="Arial"/>
              </a:rPr>
              <a:t>new</a:t>
            </a:r>
            <a:r>
              <a:rPr lang="en-US" altLang="ja-JP" sz="800" dirty="0">
                <a:solidFill>
                  <a:srgbClr val="000000"/>
                </a:solidFill>
                <a:latin typeface="Arial"/>
                <a:cs typeface="Arial"/>
              </a:rPr>
              <a:t>+</a:t>
            </a:r>
            <a:r>
              <a:rPr lang="en-US" altLang="ja-JP" sz="800" dirty="0" err="1">
                <a:solidFill>
                  <a:srgbClr val="000000"/>
                </a:solidFill>
                <a:latin typeface="Arial"/>
                <a:cs typeface="Arial"/>
              </a:rPr>
              <a:t>R_</a:t>
            </a:r>
            <a:r>
              <a:rPr lang="en-US" altLang="en-US" sz="800" dirty="0" err="1">
                <a:solidFill>
                  <a:srgbClr val="000000"/>
                </a:solidFill>
                <a:latin typeface="Arial"/>
                <a:cs typeface="Arial"/>
              </a:rPr>
              <a:t>old</a:t>
            </a:r>
            <a:r>
              <a:rPr lang="en-US" altLang="en-US" sz="800" dirty="0">
                <a:solidFill>
                  <a:srgbClr val="000000"/>
                </a:solidFill>
                <a:latin typeface="Arial"/>
                <a:cs typeface="Arial"/>
              </a:rPr>
              <a:t>   </a:t>
            </a:r>
            <a:r>
              <a:rPr lang="en-US" altLang="ja-JP" sz="800" dirty="0" err="1">
                <a:latin typeface="Arial"/>
                <a:cs typeface="Arial"/>
              </a:rPr>
              <a:t>F_</a:t>
            </a:r>
            <a:r>
              <a:rPr lang="en-US" altLang="en-US" sz="800" dirty="0" err="1">
                <a:solidFill>
                  <a:srgbClr val="000000"/>
                </a:solidFill>
                <a:latin typeface="Arial"/>
                <a:cs typeface="Arial"/>
              </a:rPr>
              <a:t>old</a:t>
            </a:r>
            <a:r>
              <a:rPr lang="en-US" altLang="ja-JP" sz="800" dirty="0" err="1">
                <a:solidFill>
                  <a:srgbClr val="000000"/>
                </a:solidFill>
                <a:latin typeface="Arial"/>
                <a:cs typeface="Arial"/>
              </a:rPr>
              <a:t>+R</a:t>
            </a:r>
            <a:r>
              <a:rPr lang="en-US" altLang="ja-JP" sz="800" dirty="0">
                <a:solidFill>
                  <a:srgbClr val="000000"/>
                </a:solidFill>
                <a:latin typeface="Arial"/>
                <a:cs typeface="Arial"/>
              </a:rPr>
              <a:t>_</a:t>
            </a:r>
            <a:r>
              <a:rPr lang="ja-JP" altLang="en-US" sz="800" dirty="0">
                <a:solidFill>
                  <a:srgbClr val="000000"/>
                </a:solidFill>
                <a:latin typeface="Arial"/>
                <a:cs typeface="Arial"/>
              </a:rPr>
              <a:t>new</a:t>
            </a:r>
            <a:r>
              <a:rPr lang="en-US" altLang="ja-JP" sz="80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</a:p>
          <a:p>
            <a:r>
              <a:rPr kumimoji="1" lang="en-US" altLang="ja-JP" sz="800" dirty="0">
                <a:latin typeface="Arial"/>
                <a:cs typeface="Arial"/>
              </a:rPr>
              <a:t>                                                                 </a:t>
            </a:r>
            <a:r>
              <a:rPr lang="en-US" altLang="ja-JP" sz="800" dirty="0">
                <a:latin typeface="Arial"/>
                <a:cs typeface="Arial"/>
              </a:rPr>
              <a:t>60</a:t>
            </a:r>
            <a:r>
              <a:rPr kumimoji="1" lang="en-US" altLang="ja-JP" sz="800" dirty="0">
                <a:latin typeface="Arial"/>
                <a:cs typeface="Arial"/>
              </a:rPr>
              <a:t>°C</a:t>
            </a:r>
            <a:r>
              <a:rPr kumimoji="1" lang="ja-JP" altLang="en-US" sz="800" dirty="0">
                <a:latin typeface="Arial"/>
                <a:cs typeface="Arial"/>
              </a:rPr>
              <a:t>　　　　　</a:t>
            </a:r>
            <a:r>
              <a:rPr kumimoji="1" lang="en-US" altLang="ja-JP" sz="800" dirty="0">
                <a:latin typeface="Arial"/>
                <a:cs typeface="Arial"/>
              </a:rPr>
              <a:t> </a:t>
            </a:r>
            <a:r>
              <a:rPr lang="en-US" altLang="ja-JP" sz="800" dirty="0">
                <a:latin typeface="Arial"/>
                <a:cs typeface="Arial"/>
              </a:rPr>
              <a:t>60</a:t>
            </a:r>
            <a:r>
              <a:rPr kumimoji="1" lang="en-US" altLang="ja-JP" sz="800" dirty="0">
                <a:latin typeface="Arial"/>
                <a:cs typeface="Arial"/>
              </a:rPr>
              <a:t>°C</a:t>
            </a:r>
            <a:r>
              <a:rPr kumimoji="1" lang="ja-JP" altLang="en-US" sz="800" dirty="0">
                <a:latin typeface="Arial"/>
                <a:cs typeface="Arial"/>
              </a:rPr>
              <a:t>　</a:t>
            </a:r>
            <a:r>
              <a:rPr kumimoji="1" lang="en-US" altLang="ja-JP" sz="800" dirty="0">
                <a:latin typeface="Arial"/>
                <a:cs typeface="Arial"/>
              </a:rPr>
              <a:t>            </a:t>
            </a:r>
            <a:r>
              <a:rPr lang="en-US" altLang="ja-JP" sz="800" dirty="0">
                <a:latin typeface="Arial"/>
                <a:cs typeface="Arial"/>
              </a:rPr>
              <a:t>60</a:t>
            </a:r>
            <a:r>
              <a:rPr kumimoji="1" lang="en-US" altLang="ja-JP" sz="800" dirty="0">
                <a:latin typeface="Arial"/>
                <a:cs typeface="Arial"/>
              </a:rPr>
              <a:t>°C</a:t>
            </a:r>
            <a:r>
              <a:rPr lang="en-US" altLang="en-US" sz="800" dirty="0">
                <a:latin typeface="Arial"/>
                <a:cs typeface="Arial"/>
              </a:rPr>
              <a:t>               </a:t>
            </a:r>
            <a:r>
              <a:rPr lang="en-US" altLang="ja-JP" sz="800" dirty="0">
                <a:latin typeface="Arial"/>
                <a:cs typeface="Arial"/>
              </a:rPr>
              <a:t>60°C                  60°C               60°C</a:t>
            </a:r>
            <a:endParaRPr kumimoji="1" lang="en-US" altLang="ja-JP" sz="800" dirty="0">
              <a:latin typeface="Arial"/>
              <a:cs typeface="Arial"/>
            </a:endParaRPr>
          </a:p>
        </p:txBody>
      </p:sp>
      <p:grpSp>
        <p:nvGrpSpPr>
          <p:cNvPr id="9" name="図形グループ 8"/>
          <p:cNvGrpSpPr/>
          <p:nvPr/>
        </p:nvGrpSpPr>
        <p:grpSpPr>
          <a:xfrm>
            <a:off x="122110" y="5036679"/>
            <a:ext cx="1799088" cy="1569660"/>
            <a:chOff x="70466" y="2355598"/>
            <a:chExt cx="954230" cy="2636030"/>
          </a:xfrm>
        </p:grpSpPr>
        <p:sp>
          <p:nvSpPr>
            <p:cNvPr id="11" name="テキスト ボックス 10"/>
            <p:cNvSpPr txBox="1"/>
            <p:nvPr/>
          </p:nvSpPr>
          <p:spPr>
            <a:xfrm>
              <a:off x="70466" y="2355598"/>
              <a:ext cx="699728" cy="2636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dirty="0"/>
                <a:t>▼PCR condition</a:t>
              </a:r>
            </a:p>
            <a:p>
              <a:endParaRPr lang="en-US" altLang="ja-JP" sz="1200" dirty="0"/>
            </a:p>
            <a:p>
              <a:r>
                <a:rPr lang="en-US" altLang="ja-JP" sz="1200" dirty="0"/>
                <a:t>95°C  30sec</a:t>
              </a:r>
            </a:p>
            <a:p>
              <a:r>
                <a:rPr kumimoji="1" lang="en-US" altLang="ja-JP" sz="1200" dirty="0"/>
                <a:t>↓</a:t>
              </a:r>
            </a:p>
            <a:p>
              <a:r>
                <a:rPr lang="en-US" altLang="ja-JP" sz="1200" dirty="0"/>
                <a:t>95°C  30sec</a:t>
              </a:r>
            </a:p>
            <a:p>
              <a:r>
                <a:rPr kumimoji="1" lang="en-US" altLang="ja-JP" sz="1200" dirty="0">
                  <a:solidFill>
                    <a:srgbClr val="000090"/>
                  </a:solidFill>
                </a:rPr>
                <a:t>60°C  </a:t>
              </a:r>
              <a:r>
                <a:rPr kumimoji="1" lang="en-US" altLang="ja-JP" sz="1200" dirty="0"/>
                <a:t>45sec</a:t>
              </a:r>
            </a:p>
            <a:p>
              <a:r>
                <a:rPr lang="en-US" altLang="ja-JP" sz="1200" dirty="0"/>
                <a:t>↓</a:t>
              </a:r>
            </a:p>
            <a:p>
              <a:r>
                <a:rPr kumimoji="1" lang="en-US" altLang="ja-JP" sz="1200" dirty="0"/>
                <a:t>4</a:t>
              </a:r>
              <a:r>
                <a:rPr lang="en-US" altLang="ja-JP" sz="1200" dirty="0"/>
                <a:t>°C  Forever</a:t>
              </a:r>
              <a:endParaRPr kumimoji="1" lang="ja-JP" altLang="en-US" sz="1200" dirty="0"/>
            </a:p>
          </p:txBody>
        </p:sp>
        <p:sp>
          <p:nvSpPr>
            <p:cNvPr id="12" name="右中かっこ 11"/>
            <p:cNvSpPr/>
            <p:nvPr/>
          </p:nvSpPr>
          <p:spPr>
            <a:xfrm>
              <a:off x="540200" y="3694207"/>
              <a:ext cx="108000" cy="604571"/>
            </a:xfrm>
            <a:prstGeom prst="rightBrac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622292" y="3721550"/>
              <a:ext cx="402404" cy="4651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dirty="0"/>
                <a:t>40cycles</a:t>
              </a:r>
              <a:endParaRPr kumimoji="1" lang="ja-JP" altLang="en-US" sz="1200" dirty="0"/>
            </a:p>
          </p:txBody>
        </p:sp>
      </p:grp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8C941C7D-BFF5-D54D-9A12-A74AA4150678}"/>
              </a:ext>
            </a:extLst>
          </p:cNvPr>
          <p:cNvSpPr txBox="1"/>
          <p:nvPr/>
        </p:nvSpPr>
        <p:spPr>
          <a:xfrm>
            <a:off x="2128723" y="815391"/>
            <a:ext cx="44314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/>
              <a:t>1        </a:t>
            </a:r>
            <a:r>
              <a:rPr kumimoji="1" lang="en-US" altLang="ja-JP" sz="1600" dirty="0">
                <a:solidFill>
                  <a:srgbClr val="0070C0"/>
                </a:solidFill>
              </a:rPr>
              <a:t>2      3      4      5      6       7       </a:t>
            </a:r>
            <a:r>
              <a:rPr kumimoji="1" lang="en-US" altLang="ja-JP" sz="1600" dirty="0"/>
              <a:t>8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DEAA5FB1-E7EF-0A46-9FA4-5C82D9E83365}"/>
              </a:ext>
            </a:extLst>
          </p:cNvPr>
          <p:cNvSpPr txBox="1"/>
          <p:nvPr/>
        </p:nvSpPr>
        <p:spPr>
          <a:xfrm>
            <a:off x="1989840" y="5103673"/>
            <a:ext cx="3196578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/>
              <a:t>▼PCR reaction【</a:t>
            </a:r>
            <a:r>
              <a:rPr lang="ja-JP" altLang="en-US" sz="1200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KAPA_SYBR_FAST_qPCR</a:t>
            </a:r>
            <a:r>
              <a:rPr lang="en-US" altLang="ja-JP" sz="1200" dirty="0"/>
              <a:t>】</a:t>
            </a:r>
          </a:p>
          <a:p>
            <a:endParaRPr lang="en-US" altLang="ja-JP" sz="1200" dirty="0"/>
          </a:p>
          <a:p>
            <a:r>
              <a:rPr lang="ja-JP" altLang="en-US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Nuclease </a:t>
            </a:r>
            <a:r>
              <a:rPr lang="ja-JP" altLang="en-US" sz="120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free </a:t>
            </a:r>
            <a:r>
              <a:rPr lang="en-US" altLang="ja-JP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w</a:t>
            </a:r>
            <a:r>
              <a:rPr lang="ja-JP" altLang="en-US" sz="120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ater</a:t>
            </a:r>
            <a:r>
              <a:rPr lang="en-US" altLang="ja-JP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   _8ul</a:t>
            </a:r>
          </a:p>
          <a:p>
            <a:r>
              <a:rPr lang="ja-JP" altLang="en-US" sz="120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qPCR</a:t>
            </a:r>
            <a:r>
              <a:rPr lang="en-US" altLang="ja-JP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 </a:t>
            </a:r>
            <a:r>
              <a:rPr lang="ja-JP" altLang="en-US" sz="120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MasterMix</a:t>
            </a:r>
            <a:r>
              <a:rPr lang="en-US" altLang="ja-JP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        _12.5ul</a:t>
            </a:r>
          </a:p>
          <a:p>
            <a:r>
              <a:rPr lang="ja-JP" altLang="en-US" sz="120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ROX</a:t>
            </a:r>
            <a:r>
              <a:rPr lang="en-US" altLang="ja-JP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 </a:t>
            </a:r>
            <a:r>
              <a:rPr lang="ja-JP" altLang="en-US" sz="120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High</a:t>
            </a:r>
            <a:r>
              <a:rPr lang="en-US" altLang="ja-JP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 </a:t>
            </a:r>
            <a:r>
              <a:rPr lang="ja-JP" altLang="en-US" sz="120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(</a:t>
            </a:r>
            <a:r>
              <a:rPr lang="ja-JP" altLang="en-US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x50)</a:t>
            </a:r>
            <a:r>
              <a:rPr lang="en-US" altLang="ja-JP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           _0.5ul</a:t>
            </a:r>
            <a:endParaRPr kumimoji="1" lang="en-US" altLang="ja-JP" sz="1200" dirty="0">
              <a:solidFill>
                <a:srgbClr val="000000"/>
              </a:solidFill>
              <a:latin typeface="ＭＳ Ｐゴシック"/>
              <a:ea typeface="ＭＳ Ｐゴシック"/>
              <a:cs typeface="ＭＳ Ｐゴシック"/>
            </a:endParaRPr>
          </a:p>
          <a:p>
            <a:r>
              <a:rPr lang="ja-JP" altLang="en-US" sz="120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Forward</a:t>
            </a:r>
            <a:r>
              <a:rPr lang="en-US" altLang="ja-JP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 </a:t>
            </a:r>
            <a:r>
              <a:rPr lang="ja-JP" altLang="en-US" sz="120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Primer</a:t>
            </a:r>
            <a:r>
              <a:rPr lang="ja-JP" altLang="en-US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(10uM)</a:t>
            </a:r>
            <a:r>
              <a:rPr lang="en-US" altLang="ja-JP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  _1ul</a:t>
            </a:r>
          </a:p>
          <a:p>
            <a:r>
              <a:rPr lang="ja-JP" altLang="en-US" sz="120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Reverse</a:t>
            </a:r>
            <a:r>
              <a:rPr lang="en-US" altLang="ja-JP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 </a:t>
            </a:r>
            <a:r>
              <a:rPr lang="ja-JP" altLang="en-US" sz="120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Primer</a:t>
            </a:r>
            <a:r>
              <a:rPr lang="ja-JP" altLang="en-US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(10uM)</a:t>
            </a:r>
            <a:r>
              <a:rPr lang="en-US" altLang="ja-JP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  _1ul</a:t>
            </a:r>
            <a:endParaRPr kumimoji="1" lang="en-US" altLang="ja-JP" sz="1200" dirty="0">
              <a:solidFill>
                <a:srgbClr val="000000"/>
              </a:solidFill>
              <a:latin typeface="ＭＳ Ｐゴシック"/>
              <a:ea typeface="ＭＳ Ｐゴシック"/>
              <a:cs typeface="ＭＳ Ｐゴシック"/>
            </a:endParaRPr>
          </a:p>
          <a:p>
            <a:r>
              <a:rPr lang="ja-JP" altLang="en-US" sz="1200" u="sng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Template</a:t>
            </a:r>
            <a:r>
              <a:rPr lang="en-US" altLang="ja-JP" sz="1200" u="sng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 </a:t>
            </a:r>
            <a:r>
              <a:rPr lang="ja-JP" altLang="en-US" sz="1200" u="sng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DNA</a:t>
            </a:r>
            <a:r>
              <a:rPr lang="ja-JP" altLang="en-US" sz="1200" u="sng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(</a:t>
            </a:r>
            <a:r>
              <a:rPr lang="en-US" altLang="ja-JP" sz="1200" u="sng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&lt;</a:t>
            </a:r>
            <a:r>
              <a:rPr lang="ja-JP" altLang="en-US" sz="1200" u="sng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100ng)</a:t>
            </a:r>
            <a:r>
              <a:rPr lang="en-US" altLang="ja-JP" sz="1200" u="sng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 _2ul   </a:t>
            </a:r>
          </a:p>
          <a:p>
            <a:r>
              <a:rPr lang="en-US" altLang="ja-JP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                        t</a:t>
            </a:r>
            <a:r>
              <a:rPr lang="ja-JP" altLang="en-US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otal</a:t>
            </a:r>
            <a:r>
              <a:rPr lang="en-US" altLang="ja-JP" sz="1200" dirty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rPr>
              <a:t>_25ul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67B4A227-EC94-6D46-89F8-DF68493BD24F}"/>
              </a:ext>
            </a:extLst>
          </p:cNvPr>
          <p:cNvSpPr txBox="1"/>
          <p:nvPr/>
        </p:nvSpPr>
        <p:spPr>
          <a:xfrm>
            <a:off x="5487622" y="5241379"/>
            <a:ext cx="34426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/>
              <a:t>▼PCR product check</a:t>
            </a:r>
          </a:p>
          <a:p>
            <a:r>
              <a:rPr lang="en-US" altLang="ja-JP" sz="1200" dirty="0"/>
              <a:t>1.2% Agarose gel</a:t>
            </a:r>
          </a:p>
          <a:p>
            <a:r>
              <a:rPr lang="en-US" altLang="ja-JP" sz="1200" dirty="0"/>
              <a:t>15ul load</a:t>
            </a:r>
          </a:p>
          <a:p>
            <a:r>
              <a:rPr lang="en-US" altLang="ja-JP" sz="1200" dirty="0"/>
              <a:t>(Loading Buffer(10X)_5ul+sample_10ul)</a:t>
            </a:r>
          </a:p>
          <a:p>
            <a:r>
              <a:rPr lang="en-US" altLang="ja-JP" sz="1200" dirty="0"/>
              <a:t>100V  40min Electrophoresis</a:t>
            </a:r>
          </a:p>
        </p:txBody>
      </p:sp>
    </p:spTree>
    <p:extLst>
      <p:ext uri="{BB962C8B-B14F-4D97-AF65-F5344CB8AC3E}">
        <p14:creationId xmlns:p14="http://schemas.microsoft.com/office/powerpoint/2010/main" val="37635694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図形グループ 8"/>
          <p:cNvGrpSpPr/>
          <p:nvPr/>
        </p:nvGrpSpPr>
        <p:grpSpPr>
          <a:xfrm>
            <a:off x="265336" y="1095384"/>
            <a:ext cx="3600000" cy="4689332"/>
            <a:chOff x="265336" y="1095384"/>
            <a:chExt cx="3600000" cy="4689332"/>
          </a:xfrm>
        </p:grpSpPr>
        <p:pic>
          <p:nvPicPr>
            <p:cNvPr id="2" name="図 1" descr="Gene Ladder 100 (0.1-2 kbp).png"/>
            <p:cNvPicPr preferRelativeResize="0">
              <a:picLocks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841" t="15788" r="5450" b="52516"/>
            <a:stretch/>
          </p:blipFill>
          <p:spPr>
            <a:xfrm>
              <a:off x="265336" y="1464716"/>
              <a:ext cx="3600000" cy="4320000"/>
            </a:xfrm>
            <a:prstGeom prst="rect">
              <a:avLst/>
            </a:prstGeom>
          </p:spPr>
        </p:pic>
        <p:sp>
          <p:nvSpPr>
            <p:cNvPr id="4" name="正方形/長方形 3"/>
            <p:cNvSpPr/>
            <p:nvPr/>
          </p:nvSpPr>
          <p:spPr>
            <a:xfrm>
              <a:off x="265336" y="1095384"/>
              <a:ext cx="285389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nb-NO" altLang="ja-JP" dirty="0"/>
                <a:t>Gene Ladder 100 (0.1-2 </a:t>
              </a:r>
              <a:r>
                <a:rPr lang="nb-NO" altLang="ja-JP" dirty="0" err="1"/>
                <a:t>kbp</a:t>
              </a:r>
              <a:r>
                <a:rPr lang="nb-NO" altLang="ja-JP" dirty="0"/>
                <a:t>)</a:t>
              </a:r>
              <a:endParaRPr lang="ja-JP" altLang="en-US" dirty="0"/>
            </a:p>
          </p:txBody>
        </p:sp>
      </p:grpSp>
      <p:grpSp>
        <p:nvGrpSpPr>
          <p:cNvPr id="8" name="図形グループ 7"/>
          <p:cNvGrpSpPr/>
          <p:nvPr/>
        </p:nvGrpSpPr>
        <p:grpSpPr>
          <a:xfrm>
            <a:off x="4488824" y="1095384"/>
            <a:ext cx="3600000" cy="4689332"/>
            <a:chOff x="4488824" y="1095384"/>
            <a:chExt cx="3600000" cy="4689332"/>
          </a:xfrm>
        </p:grpSpPr>
        <p:pic>
          <p:nvPicPr>
            <p:cNvPr id="3" name="図 2" descr="Gene Ladder Wide 1 (0.1-20 kbp).png"/>
            <p:cNvPicPr preferRelativeResize="0">
              <a:picLocks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180" t="15195" r="3646" b="47885"/>
            <a:stretch/>
          </p:blipFill>
          <p:spPr>
            <a:xfrm>
              <a:off x="4488824" y="1464716"/>
              <a:ext cx="3600000" cy="4320000"/>
            </a:xfrm>
            <a:prstGeom prst="rect">
              <a:avLst/>
            </a:prstGeom>
          </p:spPr>
        </p:pic>
        <p:sp>
          <p:nvSpPr>
            <p:cNvPr id="6" name="正方形/長方形 5"/>
            <p:cNvSpPr/>
            <p:nvPr/>
          </p:nvSpPr>
          <p:spPr>
            <a:xfrm>
              <a:off x="4572000" y="1095384"/>
              <a:ext cx="328354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dirty="0"/>
                <a:t>Gene Ladder Wide 1 (0.1-20 </a:t>
              </a:r>
              <a:r>
                <a:rPr lang="en-US" altLang="ja-JP" dirty="0" err="1"/>
                <a:t>kbp</a:t>
              </a:r>
              <a:r>
                <a:rPr lang="en-US" altLang="ja-JP" dirty="0"/>
                <a:t>)</a:t>
              </a:r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8129626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4834</TotalTime>
  <Words>1248</Words>
  <Application>Microsoft Macintosh PowerPoint</Application>
  <PresentationFormat>画面に合わせる (4:3)</PresentationFormat>
  <Paragraphs>191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6" baseType="lpstr">
      <vt:lpstr>ＭＳ Ｐゴシック</vt:lpstr>
      <vt:lpstr>游ゴシック</vt:lpstr>
      <vt:lpstr>游ゴシック Light</vt:lpstr>
      <vt:lpstr>Arial</vt:lpstr>
      <vt:lpstr>Calibri</vt:lpstr>
      <vt:lpstr>Calibri Light</vt:lpstr>
      <vt:lpstr>Lucida Grande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Junko Yamane</dc:creator>
  <cp:lastModifiedBy>Junko Yamane</cp:lastModifiedBy>
  <cp:revision>219</cp:revision>
  <cp:lastPrinted>2021-05-17T08:35:31Z</cp:lastPrinted>
  <dcterms:created xsi:type="dcterms:W3CDTF">2020-05-18T07:29:23Z</dcterms:created>
  <dcterms:modified xsi:type="dcterms:W3CDTF">2021-06-29T01:56:27Z</dcterms:modified>
</cp:coreProperties>
</file>